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71">
  <p:sldMasterIdLst>
    <p:sldMasterId id="2147483662" r:id="rId1"/>
  </p:sldMasterIdLst>
  <p:notesMasterIdLst>
    <p:notesMasterId r:id="rId38"/>
  </p:notesMasterIdLst>
  <p:sldIdLst>
    <p:sldId id="256" r:id="rId2"/>
    <p:sldId id="258" r:id="rId3"/>
    <p:sldId id="257" r:id="rId4"/>
    <p:sldId id="260" r:id="rId5"/>
    <p:sldId id="259" r:id="rId6"/>
    <p:sldId id="264" r:id="rId7"/>
    <p:sldId id="289" r:id="rId8"/>
    <p:sldId id="295" r:id="rId9"/>
    <p:sldId id="328" r:id="rId10"/>
    <p:sldId id="296" r:id="rId11"/>
    <p:sldId id="298" r:id="rId12"/>
    <p:sldId id="299" r:id="rId13"/>
    <p:sldId id="300" r:id="rId14"/>
    <p:sldId id="302" r:id="rId15"/>
    <p:sldId id="303" r:id="rId16"/>
    <p:sldId id="329" r:id="rId17"/>
    <p:sldId id="305" r:id="rId18"/>
    <p:sldId id="306" r:id="rId19"/>
    <p:sldId id="307" r:id="rId20"/>
    <p:sldId id="310" r:id="rId21"/>
    <p:sldId id="311" r:id="rId22"/>
    <p:sldId id="309" r:id="rId23"/>
    <p:sldId id="314" r:id="rId24"/>
    <p:sldId id="312" r:id="rId25"/>
    <p:sldId id="313" r:id="rId26"/>
    <p:sldId id="315" r:id="rId27"/>
    <p:sldId id="319" r:id="rId28"/>
    <p:sldId id="320" r:id="rId29"/>
    <p:sldId id="321" r:id="rId30"/>
    <p:sldId id="322" r:id="rId31"/>
    <p:sldId id="323" r:id="rId32"/>
    <p:sldId id="324" r:id="rId33"/>
    <p:sldId id="325" r:id="rId34"/>
    <p:sldId id="326" r:id="rId35"/>
    <p:sldId id="327" r:id="rId36"/>
    <p:sldId id="268" r:id="rId37"/>
  </p:sldIdLst>
  <p:sldSz cx="9144000" cy="5143500" type="screen16x9"/>
  <p:notesSz cx="6858000" cy="9144000"/>
  <p:embeddedFontLst>
    <p:embeddedFont>
      <p:font typeface="Antic" panose="020B0604020202020204" charset="0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Calibri Light" panose="020F0302020204030204" pitchFamily="34" charset="0"/>
      <p:regular r:id="rId44"/>
      <p:italic r:id="rId45"/>
    </p:embeddedFont>
    <p:embeddedFont>
      <p:font typeface="Fira Sans Extra Condensed Medium" panose="020B0604020202020204" charset="0"/>
      <p:regular r:id="rId46"/>
      <p:bold r:id="rId47"/>
      <p:italic r:id="rId48"/>
      <p:boldItalic r:id="rId49"/>
    </p:embeddedFont>
    <p:embeddedFont>
      <p:font typeface="Sanchez" panose="020B0604020202020204" charset="0"/>
      <p:regular r:id="rId50"/>
      <p: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962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dfce81f19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4dfce81f19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465e7bc0b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5465e7bc0b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dfce81f19_0_17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dfce81f19_0_17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5c6f449fcd_4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5c6f449fcd_4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7d11bbb8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7d11bbb8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90294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45584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7d11bbb8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7d11bbb8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0790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63424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5335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852314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03651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73581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714990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7d11bbb8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57d11bbb8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3434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55437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43120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394329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56038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4214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73953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06739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20339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147111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08862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073008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210254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861726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206714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2034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18465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19466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24932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5c2bf535c7_0_2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5c2bf535c7_0_2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28306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5465e7bc0b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5465e7bc0b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pening slide">
  <p:cSld name="CUSTOM_7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/>
          </a:blip>
          <a:srcRect t="-2470" r="-8742" b="2470"/>
          <a:stretch/>
        </p:blipFill>
        <p:spPr>
          <a:xfrm>
            <a:off x="0" y="-257174"/>
            <a:ext cx="9601200" cy="5400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24750" y="2354400"/>
            <a:ext cx="275250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  <a:defRPr sz="4800"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5200"/>
              <a:buNone/>
              <a:defRPr sz="52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24750" y="4011975"/>
            <a:ext cx="240210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None/>
              <a:defRPr sz="2800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14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1649712" y="1900075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649712" y="2315123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1649712" y="1550585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 txBox="1">
            <a:spLocks noGrp="1"/>
          </p:cNvSpPr>
          <p:nvPr>
            <p:ph type="ctrTitle" idx="3"/>
          </p:nvPr>
        </p:nvSpPr>
        <p:spPr>
          <a:xfrm>
            <a:off x="5242488" y="1896675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4"/>
          </p:nvPr>
        </p:nvSpPr>
        <p:spPr>
          <a:xfrm>
            <a:off x="5587800" y="2309825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 idx="5" hasCustomPrompt="1"/>
          </p:nvPr>
        </p:nvSpPr>
        <p:spPr>
          <a:xfrm>
            <a:off x="5740488" y="1547187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19" name="Google Shape;19;p3"/>
          <p:cNvSpPr txBox="1">
            <a:spLocks noGrp="1"/>
          </p:cNvSpPr>
          <p:nvPr>
            <p:ph type="ctrTitle" idx="6"/>
          </p:nvPr>
        </p:nvSpPr>
        <p:spPr>
          <a:xfrm>
            <a:off x="1649712" y="3503165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7"/>
          </p:nvPr>
        </p:nvSpPr>
        <p:spPr>
          <a:xfrm>
            <a:off x="1649712" y="3916313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title" idx="8" hasCustomPrompt="1"/>
          </p:nvPr>
        </p:nvSpPr>
        <p:spPr>
          <a:xfrm>
            <a:off x="1649712" y="3153661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2" name="Google Shape;22;p3"/>
          <p:cNvSpPr txBox="1">
            <a:spLocks noGrp="1"/>
          </p:cNvSpPr>
          <p:nvPr>
            <p:ph type="ctrTitle" idx="9"/>
          </p:nvPr>
        </p:nvSpPr>
        <p:spPr>
          <a:xfrm>
            <a:off x="5242488" y="3503165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ubTitle" idx="13"/>
          </p:nvPr>
        </p:nvSpPr>
        <p:spPr>
          <a:xfrm>
            <a:off x="5587788" y="3918213"/>
            <a:ext cx="1906500" cy="5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title" idx="14" hasCustomPrompt="1"/>
          </p:nvPr>
        </p:nvSpPr>
        <p:spPr>
          <a:xfrm>
            <a:off x="5740488" y="3153675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  <a:defRPr sz="3600">
                <a:solidFill>
                  <a:srgbClr val="000000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Fira Sans Extra Condensed Medium"/>
              <a:buNone/>
              <a:defRPr sz="3600">
                <a:solidFill>
                  <a:srgbClr val="000000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t>xx%</a:t>
            </a:r>
          </a:p>
        </p:txBody>
      </p:sp>
      <p:sp>
        <p:nvSpPr>
          <p:cNvPr id="25" name="Google Shape;25;p3"/>
          <p:cNvSpPr txBox="1">
            <a:spLocks noGrp="1"/>
          </p:cNvSpPr>
          <p:nvPr>
            <p:ph type="ctrTitle" idx="15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1">
  <p:cSld name="CUSTOM_15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2814300" y="-570829"/>
            <a:ext cx="35154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ubTitle" idx="1"/>
          </p:nvPr>
        </p:nvSpPr>
        <p:spPr>
          <a:xfrm>
            <a:off x="2841400" y="1595500"/>
            <a:ext cx="34611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CUSTOM_16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5"/>
          <p:cNvPicPr preferRelativeResize="0"/>
          <p:nvPr/>
        </p:nvPicPr>
        <p:blipFill rotWithShape="1">
          <a:blip r:embed="rId2">
            <a:alphaModFix/>
          </a:blip>
          <a:srcRect r="50310"/>
          <a:stretch/>
        </p:blipFill>
        <p:spPr>
          <a:xfrm>
            <a:off x="0" y="225"/>
            <a:ext cx="4543426" cy="51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5"/>
          <p:cNvSpPr txBox="1">
            <a:spLocks noGrp="1"/>
          </p:cNvSpPr>
          <p:nvPr>
            <p:ph type="ctrTitle"/>
          </p:nvPr>
        </p:nvSpPr>
        <p:spPr>
          <a:xfrm>
            <a:off x="1253925" y="3326725"/>
            <a:ext cx="2198700" cy="70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1"/>
          </p:nvPr>
        </p:nvSpPr>
        <p:spPr>
          <a:xfrm>
            <a:off x="1253925" y="2087700"/>
            <a:ext cx="2275200" cy="6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columns">
  <p:cSld name="TITLE_ONLY_2_1">
    <p:bg>
      <p:bgPr>
        <a:noFill/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ubTitle" idx="1"/>
          </p:nvPr>
        </p:nvSpPr>
        <p:spPr>
          <a:xfrm>
            <a:off x="865200" y="3270712"/>
            <a:ext cx="18180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ubTitle" idx="2"/>
          </p:nvPr>
        </p:nvSpPr>
        <p:spPr>
          <a:xfrm>
            <a:off x="3663000" y="3270712"/>
            <a:ext cx="18180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ctrTitle" idx="3"/>
          </p:nvPr>
        </p:nvSpPr>
        <p:spPr>
          <a:xfrm>
            <a:off x="464600" y="2962112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ctrTitle" idx="4"/>
          </p:nvPr>
        </p:nvSpPr>
        <p:spPr>
          <a:xfrm>
            <a:off x="3262350" y="2962112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ubTitle" idx="5"/>
          </p:nvPr>
        </p:nvSpPr>
        <p:spPr>
          <a:xfrm>
            <a:off x="6460750" y="3270712"/>
            <a:ext cx="1818000" cy="11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ctrTitle" idx="6"/>
          </p:nvPr>
        </p:nvSpPr>
        <p:spPr>
          <a:xfrm>
            <a:off x="6060100" y="2962112"/>
            <a:ext cx="2619300" cy="3849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design ">
  <p:cSld name="CUSTOM_6_1_1">
    <p:bg>
      <p:bgPr>
        <a:solidFill>
          <a:srgbClr val="FFFFFF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None/>
              <a:defRPr sz="14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ubtitle 2">
  <p:cSld name="CUSTOM_11_1_2_1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1"/>
          <p:cNvPicPr preferRelativeResize="0"/>
          <p:nvPr/>
        </p:nvPicPr>
        <p:blipFill rotWithShape="1">
          <a:blip r:embed="rId2">
            <a:alphaModFix/>
          </a:blip>
          <a:srcRect t="1107" r="47589"/>
          <a:stretch/>
        </p:blipFill>
        <p:spPr>
          <a:xfrm>
            <a:off x="0" y="0"/>
            <a:ext cx="47926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1"/>
          <p:cNvSpPr txBox="1">
            <a:spLocks noGrp="1"/>
          </p:cNvSpPr>
          <p:nvPr>
            <p:ph type="ctrTitle"/>
          </p:nvPr>
        </p:nvSpPr>
        <p:spPr>
          <a:xfrm>
            <a:off x="831200" y="376498"/>
            <a:ext cx="3867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None/>
              <a:defRPr sz="16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ubTitle" idx="1"/>
          </p:nvPr>
        </p:nvSpPr>
        <p:spPr>
          <a:xfrm>
            <a:off x="831200" y="2314225"/>
            <a:ext cx="30816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None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Font typeface="Sanchez"/>
              <a:buNone/>
              <a:defRPr sz="2800">
                <a:latin typeface="Sanchez"/>
                <a:ea typeface="Sanchez"/>
                <a:cs typeface="Sanchez"/>
                <a:sym typeface="Sanchez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anchez"/>
              <a:buNone/>
              <a:defRPr sz="2800">
                <a:solidFill>
                  <a:srgbClr val="666666"/>
                </a:solidFill>
                <a:latin typeface="Sanchez"/>
                <a:ea typeface="Sanchez"/>
                <a:cs typeface="Sanchez"/>
                <a:sym typeface="Sanchez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anchez"/>
              <a:buNone/>
              <a:defRPr sz="2800">
                <a:solidFill>
                  <a:srgbClr val="666666"/>
                </a:solidFill>
                <a:latin typeface="Sanchez"/>
                <a:ea typeface="Sanchez"/>
                <a:cs typeface="Sanchez"/>
                <a:sym typeface="Sanchez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anchez"/>
              <a:buNone/>
              <a:defRPr sz="2800">
                <a:solidFill>
                  <a:srgbClr val="666666"/>
                </a:solidFill>
                <a:latin typeface="Sanchez"/>
                <a:ea typeface="Sanchez"/>
                <a:cs typeface="Sanchez"/>
                <a:sym typeface="Sanchez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anchez"/>
              <a:buNone/>
              <a:defRPr sz="2800">
                <a:solidFill>
                  <a:srgbClr val="666666"/>
                </a:solidFill>
                <a:latin typeface="Sanchez"/>
                <a:ea typeface="Sanchez"/>
                <a:cs typeface="Sanchez"/>
                <a:sym typeface="Sanchez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anchez"/>
              <a:buNone/>
              <a:defRPr sz="2800">
                <a:solidFill>
                  <a:srgbClr val="666666"/>
                </a:solidFill>
                <a:latin typeface="Sanchez"/>
                <a:ea typeface="Sanchez"/>
                <a:cs typeface="Sanchez"/>
                <a:sym typeface="Sanchez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anchez"/>
              <a:buNone/>
              <a:defRPr sz="2800">
                <a:solidFill>
                  <a:srgbClr val="666666"/>
                </a:solidFill>
                <a:latin typeface="Sanchez"/>
                <a:ea typeface="Sanchez"/>
                <a:cs typeface="Sanchez"/>
                <a:sym typeface="Sanchez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anchez"/>
              <a:buNone/>
              <a:defRPr sz="2800">
                <a:solidFill>
                  <a:srgbClr val="666666"/>
                </a:solidFill>
                <a:latin typeface="Sanchez"/>
                <a:ea typeface="Sanchez"/>
                <a:cs typeface="Sanchez"/>
                <a:sym typeface="Sanchez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800"/>
              <a:buFont typeface="Sanchez"/>
              <a:buNone/>
              <a:defRPr sz="2800">
                <a:solidFill>
                  <a:srgbClr val="666666"/>
                </a:solidFill>
                <a:latin typeface="Sanchez"/>
                <a:ea typeface="Sanchez"/>
                <a:cs typeface="Sanchez"/>
                <a:sym typeface="Sanchez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ntic"/>
              <a:buChar char="●"/>
              <a:defRPr sz="1200">
                <a:latin typeface="Antic"/>
                <a:ea typeface="Antic"/>
                <a:cs typeface="Antic"/>
                <a:sym typeface="Antic"/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ntic"/>
              <a:buChar char="○"/>
              <a:defRPr sz="1200">
                <a:latin typeface="Antic"/>
                <a:ea typeface="Antic"/>
                <a:cs typeface="Antic"/>
                <a:sym typeface="Antic"/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ntic"/>
              <a:buChar char="■"/>
              <a:defRPr sz="1200">
                <a:latin typeface="Antic"/>
                <a:ea typeface="Antic"/>
                <a:cs typeface="Antic"/>
                <a:sym typeface="Antic"/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ntic"/>
              <a:buChar char="●"/>
              <a:defRPr sz="1200">
                <a:latin typeface="Antic"/>
                <a:ea typeface="Antic"/>
                <a:cs typeface="Antic"/>
                <a:sym typeface="Antic"/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ntic"/>
              <a:buChar char="○"/>
              <a:defRPr sz="1200">
                <a:latin typeface="Antic"/>
                <a:ea typeface="Antic"/>
                <a:cs typeface="Antic"/>
                <a:sym typeface="Antic"/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ntic"/>
              <a:buChar char="■"/>
              <a:defRPr sz="1200">
                <a:latin typeface="Antic"/>
                <a:ea typeface="Antic"/>
                <a:cs typeface="Antic"/>
                <a:sym typeface="Antic"/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ntic"/>
              <a:buChar char="●"/>
              <a:defRPr sz="1200">
                <a:latin typeface="Antic"/>
                <a:ea typeface="Antic"/>
                <a:cs typeface="Antic"/>
                <a:sym typeface="Antic"/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ntic"/>
              <a:buChar char="○"/>
              <a:defRPr sz="1200">
                <a:latin typeface="Antic"/>
                <a:ea typeface="Antic"/>
                <a:cs typeface="Antic"/>
                <a:sym typeface="Antic"/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ntic"/>
              <a:buChar char="■"/>
              <a:defRPr sz="1200">
                <a:latin typeface="Antic"/>
                <a:ea typeface="Antic"/>
                <a:cs typeface="Antic"/>
                <a:sym typeface="Ant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7" r:id="rId7"/>
    <p:sldLayoutId id="2147483660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atenea.in/research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8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www.amazon.com/s/ref=dp_byline_sr_book_2?ie=UTF8&amp;field-author=Katy+Deepwell&amp;text=Katy+Deepwell&amp;sort=relevancerank&amp;search-alias=books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amazon.com/s/ref=dp_byline_sr_book_1?ie=UTF8&amp;field-author=Agata+Jakubowska&amp;text=Agata+Jakubowska&amp;sort=relevancerank&amp;search-alias=books" TargetMode="Externa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n8TJx8n9UsA?feature=oembed" TargetMode="Externa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5" Type="http://schemas.openxmlformats.org/officeDocument/2006/relationships/image" Target="../media/image53.jpeg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8.png"/><Relationship Id="rId7" Type="http://schemas.openxmlformats.org/officeDocument/2006/relationships/image" Target="../media/image7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pn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C6925E7-670A-4B67-B4E3-99F9BB1A993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226" y="0"/>
            <a:ext cx="5057774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7"/>
          <p:cNvSpPr txBox="1">
            <a:spLocks noGrp="1"/>
          </p:cNvSpPr>
          <p:nvPr>
            <p:ph type="subTitle" idx="1"/>
          </p:nvPr>
        </p:nvSpPr>
        <p:spPr>
          <a:xfrm>
            <a:off x="285900" y="3637050"/>
            <a:ext cx="4191090" cy="71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dirty="0"/>
              <a:t>U</a:t>
            </a:r>
            <a:r>
              <a:rPr lang="en-US" sz="1700" dirty="0"/>
              <a:t>n </a:t>
            </a:r>
            <a:r>
              <a:rPr lang="en-US" sz="1700" dirty="0" err="1"/>
              <a:t>mapeo</a:t>
            </a:r>
            <a:r>
              <a:rPr lang="en-US" sz="1700" dirty="0"/>
              <a:t> </a:t>
            </a:r>
            <a:r>
              <a:rPr lang="en-US" sz="1700" dirty="0" err="1"/>
              <a:t>internacional</a:t>
            </a:r>
            <a:r>
              <a:rPr lang="en-US" sz="1700" dirty="0"/>
              <a:t> de </a:t>
            </a:r>
            <a:r>
              <a:rPr lang="en-US" sz="1700" dirty="0" err="1"/>
              <a:t>todas</a:t>
            </a:r>
            <a:r>
              <a:rPr lang="en-US" sz="1700" dirty="0"/>
              <a:t> las </a:t>
            </a:r>
            <a:r>
              <a:rPr lang="en-US" sz="1700" dirty="0" err="1"/>
              <a:t>prácticas</a:t>
            </a:r>
            <a:r>
              <a:rPr lang="en-US" sz="1700" dirty="0"/>
              <a:t> de </a:t>
            </a:r>
            <a:r>
              <a:rPr lang="en-US" sz="1700" dirty="0" err="1"/>
              <a:t>asociacionismo</a:t>
            </a:r>
            <a:r>
              <a:rPr lang="en-US" sz="1700" dirty="0"/>
              <a:t> y autogestion </a:t>
            </a:r>
            <a:r>
              <a:rPr lang="en-US" sz="1700" dirty="0" err="1"/>
              <a:t>colectiva</a:t>
            </a:r>
            <a:r>
              <a:rPr lang="en-US" sz="1700" dirty="0"/>
              <a:t> </a:t>
            </a:r>
            <a:r>
              <a:rPr lang="en-US" sz="1700" dirty="0" err="1"/>
              <a:t>desde</a:t>
            </a:r>
            <a:r>
              <a:rPr lang="en-US" sz="1700" dirty="0"/>
              <a:t> 1986</a:t>
            </a:r>
            <a:endParaRPr sz="1700" dirty="0"/>
          </a:p>
        </p:txBody>
      </p:sp>
      <p:sp>
        <p:nvSpPr>
          <p:cNvPr id="80" name="Google Shape;80;p17"/>
          <p:cNvSpPr txBox="1">
            <a:spLocks noGrp="1"/>
          </p:cNvSpPr>
          <p:nvPr>
            <p:ph type="ctrTitle"/>
          </p:nvPr>
        </p:nvSpPr>
        <p:spPr>
          <a:xfrm>
            <a:off x="285900" y="1680600"/>
            <a:ext cx="3733650" cy="17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100" dirty="0">
                <a:solidFill>
                  <a:schemeClr val="tx1"/>
                </a:solidFill>
              </a:rPr>
              <a:t>Iniciativas </a:t>
            </a:r>
            <a:br>
              <a:rPr lang="es-ES" sz="3100" dirty="0">
                <a:solidFill>
                  <a:schemeClr val="tx1"/>
                </a:solidFill>
              </a:rPr>
            </a:br>
            <a:r>
              <a:rPr lang="es-ES" sz="3100" dirty="0">
                <a:solidFill>
                  <a:schemeClr val="tx1"/>
                </a:solidFill>
              </a:rPr>
              <a:t>de Mujeres en Arte y Tecnología</a:t>
            </a:r>
            <a:endParaRPr sz="3100" dirty="0">
              <a:solidFill>
                <a:schemeClr val="tx1"/>
              </a:solidFill>
            </a:endParaRPr>
          </a:p>
        </p:txBody>
      </p:sp>
      <p:cxnSp>
        <p:nvCxnSpPr>
          <p:cNvPr id="81" name="Google Shape;81;p17"/>
          <p:cNvCxnSpPr/>
          <p:nvPr/>
        </p:nvCxnSpPr>
        <p:spPr>
          <a:xfrm>
            <a:off x="66676" y="3451225"/>
            <a:ext cx="34005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48F01D64-FCFC-4767-87EA-709B36C06739}"/>
              </a:ext>
            </a:extLst>
          </p:cNvPr>
          <p:cNvSpPr/>
          <p:nvPr/>
        </p:nvSpPr>
        <p:spPr>
          <a:xfrm>
            <a:off x="5610226" y="4153995"/>
            <a:ext cx="353377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Wired F-e-mail, Victoria </a:t>
            </a:r>
            <a:r>
              <a:rPr lang="en-US" sz="1000" b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Vesna, 1995. </a:t>
            </a:r>
            <a:r>
              <a:rPr lang="en-US" sz="1000" i="1" dirty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the body of the piece we read:  “Women of the World, Get Wired f-e-mail to f-e-mail”.</a:t>
            </a:r>
            <a:endParaRPr lang="en-US" sz="1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Google Shape;79;p17">
            <a:extLst>
              <a:ext uri="{FF2B5EF4-FFF2-40B4-BE49-F238E27FC236}">
                <a16:creationId xmlns:a16="http://schemas.microsoft.com/office/drawing/2014/main" id="{0DA3BF4A-BC62-4E72-B6B0-4EA912B70291}"/>
              </a:ext>
            </a:extLst>
          </p:cNvPr>
          <p:cNvSpPr txBox="1">
            <a:spLocks/>
          </p:cNvSpPr>
          <p:nvPr/>
        </p:nvSpPr>
        <p:spPr>
          <a:xfrm>
            <a:off x="285900" y="4526150"/>
            <a:ext cx="3892400" cy="3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ntic"/>
              <a:buNone/>
              <a:defRPr sz="1200" b="0" i="0" u="none" strike="noStrike" cap="none">
                <a:solidFill>
                  <a:srgbClr val="000000"/>
                </a:solidFill>
                <a:latin typeface="Antic"/>
                <a:ea typeface="Antic"/>
                <a:cs typeface="Antic"/>
                <a:sym typeface="Antic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ntic"/>
              <a:buNone/>
              <a:defRPr sz="2800" b="0" i="0" u="none" strike="noStrike" cap="none">
                <a:solidFill>
                  <a:srgbClr val="434343"/>
                </a:solidFill>
                <a:latin typeface="Antic"/>
                <a:ea typeface="Antic"/>
                <a:cs typeface="Antic"/>
                <a:sym typeface="Antic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ntic"/>
              <a:buNone/>
              <a:defRPr sz="2800" b="0" i="0" u="none" strike="noStrike" cap="none">
                <a:solidFill>
                  <a:srgbClr val="434343"/>
                </a:solidFill>
                <a:latin typeface="Antic"/>
                <a:ea typeface="Antic"/>
                <a:cs typeface="Antic"/>
                <a:sym typeface="Antic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ntic"/>
              <a:buNone/>
              <a:defRPr sz="2800" b="0" i="0" u="none" strike="noStrike" cap="none">
                <a:solidFill>
                  <a:srgbClr val="434343"/>
                </a:solidFill>
                <a:latin typeface="Antic"/>
                <a:ea typeface="Antic"/>
                <a:cs typeface="Antic"/>
                <a:sym typeface="Antic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ntic"/>
              <a:buNone/>
              <a:defRPr sz="2800" b="0" i="0" u="none" strike="noStrike" cap="none">
                <a:solidFill>
                  <a:srgbClr val="434343"/>
                </a:solidFill>
                <a:latin typeface="Antic"/>
                <a:ea typeface="Antic"/>
                <a:cs typeface="Antic"/>
                <a:sym typeface="Antic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ntic"/>
              <a:buNone/>
              <a:defRPr sz="2800" b="0" i="0" u="none" strike="noStrike" cap="none">
                <a:solidFill>
                  <a:srgbClr val="434343"/>
                </a:solidFill>
                <a:latin typeface="Antic"/>
                <a:ea typeface="Antic"/>
                <a:cs typeface="Antic"/>
                <a:sym typeface="Antic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ntic"/>
              <a:buNone/>
              <a:defRPr sz="2800" b="0" i="0" u="none" strike="noStrike" cap="none">
                <a:solidFill>
                  <a:srgbClr val="434343"/>
                </a:solidFill>
                <a:latin typeface="Antic"/>
                <a:ea typeface="Antic"/>
                <a:cs typeface="Antic"/>
                <a:sym typeface="Antic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ntic"/>
              <a:buNone/>
              <a:defRPr sz="2800" b="0" i="0" u="none" strike="noStrike" cap="none">
                <a:solidFill>
                  <a:srgbClr val="434343"/>
                </a:solidFill>
                <a:latin typeface="Antic"/>
                <a:ea typeface="Antic"/>
                <a:cs typeface="Antic"/>
                <a:sym typeface="Antic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Antic"/>
              <a:buNone/>
              <a:defRPr sz="2800" b="0" i="0" u="none" strike="noStrike" cap="none">
                <a:solidFill>
                  <a:srgbClr val="434343"/>
                </a:solidFill>
                <a:latin typeface="Antic"/>
                <a:ea typeface="Antic"/>
                <a:cs typeface="Antic"/>
                <a:sym typeface="Antic"/>
              </a:defRPr>
            </a:lvl9pPr>
          </a:lstStyle>
          <a:p>
            <a:pPr marL="0" indent="0"/>
            <a:r>
              <a:rPr lang="es-ES" sz="1300" dirty="0"/>
              <a:t>Elena Robles Mateo. 2020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9"/>
          <p:cNvSpPr txBox="1">
            <a:spLocks noGrp="1"/>
          </p:cNvSpPr>
          <p:nvPr>
            <p:ph type="ctrTitle"/>
          </p:nvPr>
        </p:nvSpPr>
        <p:spPr>
          <a:xfrm>
            <a:off x="2313930" y="792478"/>
            <a:ext cx="4516140" cy="69079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MAPEO INTERNACIONAL</a:t>
            </a:r>
            <a:endParaRPr sz="2800" dirty="0">
              <a:solidFill>
                <a:schemeClr val="accent2"/>
              </a:solidFill>
            </a:endParaRPr>
          </a:p>
        </p:txBody>
      </p:sp>
      <p:sp>
        <p:nvSpPr>
          <p:cNvPr id="113" name="Google Shape;113;p19"/>
          <p:cNvSpPr txBox="1">
            <a:spLocks noGrp="1"/>
          </p:cNvSpPr>
          <p:nvPr>
            <p:ph type="subTitle" idx="1"/>
          </p:nvPr>
        </p:nvSpPr>
        <p:spPr>
          <a:xfrm>
            <a:off x="1984580" y="1575434"/>
            <a:ext cx="517484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>
                <a:hlinkClick r:id="rId4"/>
              </a:rPr>
              <a:t>www.atenea.in/research</a:t>
            </a:r>
            <a:r>
              <a:rPr lang="en-US" sz="2500" dirty="0"/>
              <a:t> </a:t>
            </a:r>
            <a:endParaRPr sz="2500" dirty="0"/>
          </a:p>
        </p:txBody>
      </p:sp>
      <p:cxnSp>
        <p:nvCxnSpPr>
          <p:cNvPr id="114" name="Google Shape;114;p19"/>
          <p:cNvCxnSpPr/>
          <p:nvPr/>
        </p:nvCxnSpPr>
        <p:spPr>
          <a:xfrm>
            <a:off x="-171450" y="1529352"/>
            <a:ext cx="9496500" cy="0"/>
          </a:xfrm>
          <a:prstGeom prst="straightConnector1">
            <a:avLst/>
          </a:prstGeom>
          <a:noFill/>
          <a:ln w="28575" cap="flat" cmpd="sng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/>
          <p:nvPr/>
        </p:nvSpPr>
        <p:spPr>
          <a:xfrm>
            <a:off x="6715125" y="2980875"/>
            <a:ext cx="788700" cy="7887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8"/>
          <p:cNvSpPr/>
          <p:nvPr/>
        </p:nvSpPr>
        <p:spPr>
          <a:xfrm>
            <a:off x="6715125" y="1373475"/>
            <a:ext cx="788700" cy="7887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8"/>
          <p:cNvSpPr/>
          <p:nvPr/>
        </p:nvSpPr>
        <p:spPr>
          <a:xfrm>
            <a:off x="1640175" y="2980875"/>
            <a:ext cx="788700" cy="7887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8"/>
          <p:cNvSpPr/>
          <p:nvPr/>
        </p:nvSpPr>
        <p:spPr>
          <a:xfrm>
            <a:off x="1640175" y="1373475"/>
            <a:ext cx="788700" cy="7887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ctrTitle" idx="15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chemeClr val="tx1"/>
                </a:solidFill>
              </a:rPr>
              <a:t>RESULTADOS</a:t>
            </a:r>
            <a:endParaRPr b="1" dirty="0">
              <a:solidFill>
                <a:schemeClr val="tx1"/>
              </a:solidFill>
            </a:endParaRPr>
          </a:p>
        </p:txBody>
      </p:sp>
      <p:cxnSp>
        <p:nvCxnSpPr>
          <p:cNvPr id="91" name="Google Shape;91;p18"/>
          <p:cNvCxnSpPr/>
          <p:nvPr/>
        </p:nvCxnSpPr>
        <p:spPr>
          <a:xfrm>
            <a:off x="6284375" y="832650"/>
            <a:ext cx="21900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92" name="Google Shape;92;p18"/>
          <p:cNvCxnSpPr/>
          <p:nvPr/>
        </p:nvCxnSpPr>
        <p:spPr>
          <a:xfrm rot="10800000">
            <a:off x="2524125" y="2129575"/>
            <a:ext cx="18288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93" name="Google Shape;93;p18"/>
          <p:cNvCxnSpPr/>
          <p:nvPr/>
        </p:nvCxnSpPr>
        <p:spPr>
          <a:xfrm rot="10800000">
            <a:off x="2524025" y="3731450"/>
            <a:ext cx="17544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94" name="Google Shape;94;p18"/>
          <p:cNvCxnSpPr/>
          <p:nvPr/>
        </p:nvCxnSpPr>
        <p:spPr>
          <a:xfrm rot="10800000">
            <a:off x="4889400" y="2129575"/>
            <a:ext cx="17538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95" name="Google Shape;95;p18"/>
          <p:cNvCxnSpPr/>
          <p:nvPr/>
        </p:nvCxnSpPr>
        <p:spPr>
          <a:xfrm rot="10800000">
            <a:off x="4889400" y="3731450"/>
            <a:ext cx="17538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96" name="Google Shape;96;p18"/>
          <p:cNvSpPr txBox="1">
            <a:spLocks noGrp="1"/>
          </p:cNvSpPr>
          <p:nvPr>
            <p:ph type="ctrTitle" idx="6"/>
          </p:nvPr>
        </p:nvSpPr>
        <p:spPr>
          <a:xfrm>
            <a:off x="1637800" y="3942386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lt1"/>
                </a:solidFill>
              </a:rPr>
              <a:t>ORÍGENES:</a:t>
            </a:r>
            <a:br>
              <a:rPr lang="es-ES" dirty="0">
                <a:solidFill>
                  <a:schemeClr val="lt1"/>
                </a:solidFill>
              </a:rPr>
            </a:br>
            <a:r>
              <a:rPr lang="es-ES" dirty="0">
                <a:solidFill>
                  <a:schemeClr val="lt1"/>
                </a:solidFill>
              </a:rPr>
              <a:t>ESPACIOS Y GRUPOS DE MUJERES ARTISTAS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98" name="Google Shape;98;p18"/>
          <p:cNvSpPr txBox="1">
            <a:spLocks noGrp="1"/>
          </p:cNvSpPr>
          <p:nvPr>
            <p:ph type="title" idx="8"/>
          </p:nvPr>
        </p:nvSpPr>
        <p:spPr>
          <a:xfrm>
            <a:off x="1649712" y="3153686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</a:rPr>
              <a:t>03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9" name="Google Shape;99;p18"/>
          <p:cNvSpPr txBox="1">
            <a:spLocks noGrp="1"/>
          </p:cNvSpPr>
          <p:nvPr>
            <p:ph type="ctrTitle"/>
          </p:nvPr>
        </p:nvSpPr>
        <p:spPr>
          <a:xfrm>
            <a:off x="1581257" y="2307125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INICIATIVAS AUTORGANIZADAS Y AUTOGESTIONADAS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01" name="Google Shape;101;p18"/>
          <p:cNvSpPr txBox="1">
            <a:spLocks noGrp="1"/>
          </p:cNvSpPr>
          <p:nvPr>
            <p:ph type="title" idx="2"/>
          </p:nvPr>
        </p:nvSpPr>
        <p:spPr>
          <a:xfrm>
            <a:off x="1649712" y="1550585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</a:rPr>
              <a:t>01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2" name="Google Shape;102;p18"/>
          <p:cNvSpPr txBox="1">
            <a:spLocks noGrp="1"/>
          </p:cNvSpPr>
          <p:nvPr>
            <p:ph type="ctrTitle" idx="3"/>
          </p:nvPr>
        </p:nvSpPr>
        <p:spPr>
          <a:xfrm>
            <a:off x="5776001" y="2288933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lt1"/>
                </a:solidFill>
              </a:rPr>
              <a:t>I</a:t>
            </a:r>
            <a:r>
              <a:rPr lang="en-US" dirty="0">
                <a:solidFill>
                  <a:schemeClr val="lt1"/>
                </a:solidFill>
              </a:rPr>
              <a:t>NICIATIVAS NACIDAS DESDE LA INSTITUCIÓN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04" name="Google Shape;104;p18"/>
          <p:cNvSpPr txBox="1">
            <a:spLocks noGrp="1"/>
          </p:cNvSpPr>
          <p:nvPr>
            <p:ph type="title" idx="5"/>
          </p:nvPr>
        </p:nvSpPr>
        <p:spPr>
          <a:xfrm>
            <a:off x="5740488" y="1547187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</a:rPr>
              <a:t>02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5" name="Google Shape;105;p18"/>
          <p:cNvSpPr txBox="1">
            <a:spLocks noGrp="1"/>
          </p:cNvSpPr>
          <p:nvPr>
            <p:ph type="ctrTitle" idx="9"/>
          </p:nvPr>
        </p:nvSpPr>
        <p:spPr>
          <a:xfrm>
            <a:off x="5242488" y="4177775"/>
            <a:ext cx="22518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lt1"/>
                </a:solidFill>
              </a:rPr>
              <a:t>PRIMERAS PRÁCTICAS CURATORIALES DE MUJERES EN ARTE COMPUTACIONAL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07" name="Google Shape;107;p18"/>
          <p:cNvSpPr txBox="1">
            <a:spLocks noGrp="1"/>
          </p:cNvSpPr>
          <p:nvPr>
            <p:ph type="title" idx="14"/>
          </p:nvPr>
        </p:nvSpPr>
        <p:spPr>
          <a:xfrm>
            <a:off x="5740488" y="3153675"/>
            <a:ext cx="1753800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lt1"/>
                </a:solidFill>
              </a:rPr>
              <a:t>04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1"/>
          <p:cNvPicPr preferRelativeResize="0"/>
          <p:nvPr/>
        </p:nvPicPr>
        <p:blipFill rotWithShape="1">
          <a:blip r:embed="rId3">
            <a:alphaModFix/>
          </a:blip>
          <a:srcRect l="-33994" t="-53287" r="8413" b="61460"/>
          <a:stretch/>
        </p:blipFill>
        <p:spPr>
          <a:xfrm>
            <a:off x="-3443100" y="-3590725"/>
            <a:ext cx="12587100" cy="6142500"/>
          </a:xfrm>
          <a:prstGeom prst="doubleWave">
            <a:avLst>
              <a:gd name="adj1" fmla="val 6250"/>
              <a:gd name="adj2" fmla="val 0"/>
            </a:avLst>
          </a:prstGeom>
          <a:noFill/>
          <a:ln>
            <a:noFill/>
          </a:ln>
        </p:spPr>
      </p:pic>
      <p:sp>
        <p:nvSpPr>
          <p:cNvPr id="128" name="Google Shape;128;p21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b="1" dirty="0">
                <a:solidFill>
                  <a:srgbClr val="000000"/>
                </a:solidFill>
              </a:rPr>
              <a:t>CONCEPCIONES HISTÓRICAS</a:t>
            </a:r>
            <a:endParaRPr b="1" dirty="0">
              <a:solidFill>
                <a:srgbClr val="000000"/>
              </a:solidFill>
            </a:endParaRPr>
          </a:p>
        </p:txBody>
      </p:sp>
      <p:sp>
        <p:nvSpPr>
          <p:cNvPr id="129" name="Google Shape;129;p21"/>
          <p:cNvSpPr/>
          <p:nvPr/>
        </p:nvSpPr>
        <p:spPr>
          <a:xfrm>
            <a:off x="1379149" y="1973126"/>
            <a:ext cx="790200" cy="79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ctrTitle" idx="3"/>
          </p:nvPr>
        </p:nvSpPr>
        <p:spPr>
          <a:xfrm>
            <a:off x="464600" y="2962112"/>
            <a:ext cx="2619300" cy="3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accent2"/>
                </a:solidFill>
              </a:rPr>
              <a:t>C</a:t>
            </a:r>
            <a:r>
              <a:rPr lang="en-US" dirty="0">
                <a:solidFill>
                  <a:schemeClr val="accent2"/>
                </a:solidFill>
              </a:rPr>
              <a:t>IBERFEMINISMO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33" name="Google Shape;133;p21"/>
          <p:cNvSpPr txBox="1">
            <a:spLocks noGrp="1"/>
          </p:cNvSpPr>
          <p:nvPr>
            <p:ph type="ctrTitle" idx="4"/>
          </p:nvPr>
        </p:nvSpPr>
        <p:spPr>
          <a:xfrm>
            <a:off x="3262350" y="3725962"/>
            <a:ext cx="2619300" cy="3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ESPACIOS DE MUJERES EN LA SEGUNDA OLA DEL FEMINISMO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35" name="Google Shape;135;p21"/>
          <p:cNvSpPr txBox="1">
            <a:spLocks noGrp="1"/>
          </p:cNvSpPr>
          <p:nvPr>
            <p:ph type="ctrTitle" idx="6"/>
          </p:nvPr>
        </p:nvSpPr>
        <p:spPr>
          <a:xfrm>
            <a:off x="6075144" y="3536583"/>
            <a:ext cx="2619300" cy="38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accent2"/>
                </a:solidFill>
              </a:rPr>
              <a:t>ESTADOS UNIDOS COMO CENTRO Y ORÍGEN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136" name="Google Shape;136;p21"/>
          <p:cNvSpPr/>
          <p:nvPr/>
        </p:nvSpPr>
        <p:spPr>
          <a:xfrm>
            <a:off x="7106414" y="1966744"/>
            <a:ext cx="790200" cy="79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37;p21"/>
          <p:cNvSpPr/>
          <p:nvPr/>
        </p:nvSpPr>
        <p:spPr>
          <a:xfrm>
            <a:off x="4177894" y="1973126"/>
            <a:ext cx="790200" cy="7902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cxnSp>
        <p:nvCxnSpPr>
          <p:cNvPr id="138" name="Google Shape;138;p21"/>
          <p:cNvCxnSpPr/>
          <p:nvPr/>
        </p:nvCxnSpPr>
        <p:spPr>
          <a:xfrm>
            <a:off x="6462843" y="832650"/>
            <a:ext cx="20433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171" name="Google Shape;171;p21"/>
          <p:cNvSpPr/>
          <p:nvPr/>
        </p:nvSpPr>
        <p:spPr>
          <a:xfrm flipH="1">
            <a:off x="7272485" y="2251479"/>
            <a:ext cx="45719" cy="124952"/>
          </a:xfrm>
          <a:custGeom>
            <a:avLst/>
            <a:gdLst/>
            <a:ahLst/>
            <a:cxnLst/>
            <a:rect l="l" t="t" r="r" b="b"/>
            <a:pathLst>
              <a:path w="28641" h="28674" extrusionOk="0">
                <a:moveTo>
                  <a:pt x="14320" y="6198"/>
                </a:moveTo>
                <a:cubicBezTo>
                  <a:pt x="18822" y="6198"/>
                  <a:pt x="22475" y="9852"/>
                  <a:pt x="22475" y="14321"/>
                </a:cubicBezTo>
                <a:cubicBezTo>
                  <a:pt x="22475" y="18822"/>
                  <a:pt x="18822" y="22476"/>
                  <a:pt x="14320" y="22476"/>
                </a:cubicBezTo>
                <a:cubicBezTo>
                  <a:pt x="9851" y="22476"/>
                  <a:pt x="6198" y="18822"/>
                  <a:pt x="6198" y="14321"/>
                </a:cubicBezTo>
                <a:cubicBezTo>
                  <a:pt x="6198" y="9852"/>
                  <a:pt x="9851" y="6198"/>
                  <a:pt x="14320" y="6198"/>
                </a:cubicBezTo>
                <a:close/>
                <a:moveTo>
                  <a:pt x="14320" y="0"/>
                </a:moveTo>
                <a:cubicBezTo>
                  <a:pt x="6426" y="0"/>
                  <a:pt x="0" y="6427"/>
                  <a:pt x="0" y="14321"/>
                </a:cubicBezTo>
                <a:cubicBezTo>
                  <a:pt x="0" y="22247"/>
                  <a:pt x="6426" y="28673"/>
                  <a:pt x="14320" y="28673"/>
                </a:cubicBezTo>
                <a:cubicBezTo>
                  <a:pt x="22214" y="28673"/>
                  <a:pt x="28640" y="22247"/>
                  <a:pt x="28640" y="14321"/>
                </a:cubicBezTo>
                <a:cubicBezTo>
                  <a:pt x="28640" y="6427"/>
                  <a:pt x="22214" y="0"/>
                  <a:pt x="14320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72" name="Google Shape;172;p21"/>
          <p:cNvGrpSpPr/>
          <p:nvPr/>
        </p:nvGrpSpPr>
        <p:grpSpPr>
          <a:xfrm>
            <a:off x="4361883" y="2164002"/>
            <a:ext cx="422233" cy="349992"/>
            <a:chOff x="1190625" y="734750"/>
            <a:chExt cx="5219200" cy="4326225"/>
          </a:xfrm>
        </p:grpSpPr>
        <p:sp>
          <p:nvSpPr>
            <p:cNvPr id="173" name="Google Shape;173;p21"/>
            <p:cNvSpPr/>
            <p:nvPr/>
          </p:nvSpPr>
          <p:spPr>
            <a:xfrm>
              <a:off x="5643225" y="734750"/>
              <a:ext cx="766600" cy="4326225"/>
            </a:xfrm>
            <a:custGeom>
              <a:avLst/>
              <a:gdLst/>
              <a:ahLst/>
              <a:cxnLst/>
              <a:rect l="l" t="t" r="r" b="b"/>
              <a:pathLst>
                <a:path w="30664" h="173049" extrusionOk="0">
                  <a:moveTo>
                    <a:pt x="15332" y="10243"/>
                  </a:moveTo>
                  <a:lnTo>
                    <a:pt x="17844" y="15267"/>
                  </a:lnTo>
                  <a:lnTo>
                    <a:pt x="12820" y="15267"/>
                  </a:lnTo>
                  <a:lnTo>
                    <a:pt x="15332" y="10243"/>
                  </a:lnTo>
                  <a:close/>
                  <a:moveTo>
                    <a:pt x="21008" y="21595"/>
                  </a:moveTo>
                  <a:lnTo>
                    <a:pt x="23226" y="26031"/>
                  </a:lnTo>
                  <a:lnTo>
                    <a:pt x="15495" y="29587"/>
                  </a:lnTo>
                  <a:lnTo>
                    <a:pt x="7470" y="25999"/>
                  </a:lnTo>
                  <a:lnTo>
                    <a:pt x="9656" y="21595"/>
                  </a:lnTo>
                  <a:close/>
                  <a:moveTo>
                    <a:pt x="24335" y="135862"/>
                  </a:moveTo>
                  <a:lnTo>
                    <a:pt x="24335" y="142843"/>
                  </a:lnTo>
                  <a:lnTo>
                    <a:pt x="6329" y="142843"/>
                  </a:lnTo>
                  <a:lnTo>
                    <a:pt x="6329" y="135862"/>
                  </a:lnTo>
                  <a:close/>
                  <a:moveTo>
                    <a:pt x="24335" y="149171"/>
                  </a:moveTo>
                  <a:lnTo>
                    <a:pt x="24335" y="158729"/>
                  </a:lnTo>
                  <a:cubicBezTo>
                    <a:pt x="24335" y="163132"/>
                    <a:pt x="20747" y="166721"/>
                    <a:pt x="16343" y="166721"/>
                  </a:cubicBezTo>
                  <a:lnTo>
                    <a:pt x="14321" y="166721"/>
                  </a:lnTo>
                  <a:cubicBezTo>
                    <a:pt x="9917" y="166721"/>
                    <a:pt x="6329" y="163132"/>
                    <a:pt x="6329" y="158729"/>
                  </a:cubicBezTo>
                  <a:lnTo>
                    <a:pt x="6329" y="149171"/>
                  </a:lnTo>
                  <a:close/>
                  <a:moveTo>
                    <a:pt x="15332" y="0"/>
                  </a:moveTo>
                  <a:cubicBezTo>
                    <a:pt x="14125" y="0"/>
                    <a:pt x="13048" y="686"/>
                    <a:pt x="12494" y="1762"/>
                  </a:cubicBezTo>
                  <a:lnTo>
                    <a:pt x="327" y="26129"/>
                  </a:lnTo>
                  <a:cubicBezTo>
                    <a:pt x="294" y="26194"/>
                    <a:pt x="294" y="26227"/>
                    <a:pt x="261" y="26292"/>
                  </a:cubicBezTo>
                  <a:cubicBezTo>
                    <a:pt x="229" y="26325"/>
                    <a:pt x="229" y="26357"/>
                    <a:pt x="229" y="26390"/>
                  </a:cubicBezTo>
                  <a:cubicBezTo>
                    <a:pt x="164" y="26520"/>
                    <a:pt x="131" y="26618"/>
                    <a:pt x="98" y="26749"/>
                  </a:cubicBezTo>
                  <a:cubicBezTo>
                    <a:pt x="98" y="26749"/>
                    <a:pt x="98" y="26749"/>
                    <a:pt x="98" y="26781"/>
                  </a:cubicBezTo>
                  <a:cubicBezTo>
                    <a:pt x="66" y="26879"/>
                    <a:pt x="33" y="26977"/>
                    <a:pt x="33" y="27108"/>
                  </a:cubicBezTo>
                  <a:cubicBezTo>
                    <a:pt x="33" y="27140"/>
                    <a:pt x="33" y="27140"/>
                    <a:pt x="33" y="27173"/>
                  </a:cubicBezTo>
                  <a:cubicBezTo>
                    <a:pt x="0" y="27271"/>
                    <a:pt x="0" y="27369"/>
                    <a:pt x="0" y="27466"/>
                  </a:cubicBezTo>
                  <a:cubicBezTo>
                    <a:pt x="0" y="27499"/>
                    <a:pt x="0" y="27499"/>
                    <a:pt x="0" y="27532"/>
                  </a:cubicBezTo>
                  <a:lnTo>
                    <a:pt x="0" y="88074"/>
                  </a:lnTo>
                  <a:cubicBezTo>
                    <a:pt x="0" y="89803"/>
                    <a:pt x="1403" y="91238"/>
                    <a:pt x="3165" y="91238"/>
                  </a:cubicBezTo>
                  <a:cubicBezTo>
                    <a:pt x="4926" y="91238"/>
                    <a:pt x="6329" y="89803"/>
                    <a:pt x="6329" y="88074"/>
                  </a:cubicBezTo>
                  <a:lnTo>
                    <a:pt x="6329" y="32392"/>
                  </a:lnTo>
                  <a:lnTo>
                    <a:pt x="14223" y="35915"/>
                  </a:lnTo>
                  <a:cubicBezTo>
                    <a:pt x="14647" y="36111"/>
                    <a:pt x="15095" y="36209"/>
                    <a:pt x="15540" y="36209"/>
                  </a:cubicBezTo>
                  <a:cubicBezTo>
                    <a:pt x="15984" y="36209"/>
                    <a:pt x="16425" y="36111"/>
                    <a:pt x="16832" y="35915"/>
                  </a:cubicBezTo>
                  <a:lnTo>
                    <a:pt x="24335" y="32457"/>
                  </a:lnTo>
                  <a:lnTo>
                    <a:pt x="24335" y="129534"/>
                  </a:lnTo>
                  <a:lnTo>
                    <a:pt x="6329" y="129534"/>
                  </a:lnTo>
                  <a:lnTo>
                    <a:pt x="6329" y="103079"/>
                  </a:lnTo>
                  <a:cubicBezTo>
                    <a:pt x="6329" y="101318"/>
                    <a:pt x="4926" y="99915"/>
                    <a:pt x="3165" y="99915"/>
                  </a:cubicBezTo>
                  <a:cubicBezTo>
                    <a:pt x="1403" y="99915"/>
                    <a:pt x="0" y="101318"/>
                    <a:pt x="0" y="103079"/>
                  </a:cubicBezTo>
                  <a:lnTo>
                    <a:pt x="0" y="132698"/>
                  </a:lnTo>
                  <a:lnTo>
                    <a:pt x="0" y="146007"/>
                  </a:lnTo>
                  <a:lnTo>
                    <a:pt x="0" y="158729"/>
                  </a:lnTo>
                  <a:cubicBezTo>
                    <a:pt x="0" y="166623"/>
                    <a:pt x="6427" y="173049"/>
                    <a:pt x="14321" y="173049"/>
                  </a:cubicBezTo>
                  <a:lnTo>
                    <a:pt x="16343" y="173049"/>
                  </a:lnTo>
                  <a:cubicBezTo>
                    <a:pt x="24237" y="173049"/>
                    <a:pt x="30663" y="166623"/>
                    <a:pt x="30663" y="158729"/>
                  </a:cubicBezTo>
                  <a:lnTo>
                    <a:pt x="30663" y="146007"/>
                  </a:lnTo>
                  <a:lnTo>
                    <a:pt x="30663" y="132698"/>
                  </a:lnTo>
                  <a:lnTo>
                    <a:pt x="30663" y="27532"/>
                  </a:lnTo>
                  <a:cubicBezTo>
                    <a:pt x="30663" y="27499"/>
                    <a:pt x="30663" y="27499"/>
                    <a:pt x="30663" y="27466"/>
                  </a:cubicBezTo>
                  <a:cubicBezTo>
                    <a:pt x="30663" y="27369"/>
                    <a:pt x="30663" y="27271"/>
                    <a:pt x="30631" y="27173"/>
                  </a:cubicBezTo>
                  <a:cubicBezTo>
                    <a:pt x="30631" y="27140"/>
                    <a:pt x="30631" y="27140"/>
                    <a:pt x="30631" y="27108"/>
                  </a:cubicBezTo>
                  <a:cubicBezTo>
                    <a:pt x="30631" y="26977"/>
                    <a:pt x="30598" y="26879"/>
                    <a:pt x="30565" y="26749"/>
                  </a:cubicBezTo>
                  <a:cubicBezTo>
                    <a:pt x="30533" y="26618"/>
                    <a:pt x="30500" y="26488"/>
                    <a:pt x="30435" y="26390"/>
                  </a:cubicBezTo>
                  <a:cubicBezTo>
                    <a:pt x="30435" y="26357"/>
                    <a:pt x="30435" y="26325"/>
                    <a:pt x="30402" y="26292"/>
                  </a:cubicBezTo>
                  <a:cubicBezTo>
                    <a:pt x="30370" y="26227"/>
                    <a:pt x="30370" y="26162"/>
                    <a:pt x="30337" y="26129"/>
                  </a:cubicBezTo>
                  <a:lnTo>
                    <a:pt x="18170" y="1762"/>
                  </a:lnTo>
                  <a:cubicBezTo>
                    <a:pt x="17615" y="686"/>
                    <a:pt x="16539" y="0"/>
                    <a:pt x="153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1"/>
            <p:cNvSpPr/>
            <p:nvPr/>
          </p:nvSpPr>
          <p:spPr>
            <a:xfrm>
              <a:off x="1190625" y="932100"/>
              <a:ext cx="850575" cy="4086475"/>
            </a:xfrm>
            <a:custGeom>
              <a:avLst/>
              <a:gdLst/>
              <a:ahLst/>
              <a:cxnLst/>
              <a:rect l="l" t="t" r="r" b="b"/>
              <a:pathLst>
                <a:path w="34023" h="163459" extrusionOk="0">
                  <a:moveTo>
                    <a:pt x="6654" y="6329"/>
                  </a:moveTo>
                  <a:lnTo>
                    <a:pt x="27694" y="6361"/>
                  </a:lnTo>
                  <a:lnTo>
                    <a:pt x="27662" y="17093"/>
                  </a:lnTo>
                  <a:lnTo>
                    <a:pt x="19507" y="17061"/>
                  </a:lnTo>
                  <a:lnTo>
                    <a:pt x="19474" y="17061"/>
                  </a:lnTo>
                  <a:cubicBezTo>
                    <a:pt x="17745" y="17061"/>
                    <a:pt x="16343" y="18463"/>
                    <a:pt x="16310" y="20225"/>
                  </a:cubicBezTo>
                  <a:cubicBezTo>
                    <a:pt x="16310" y="21954"/>
                    <a:pt x="17745" y="23389"/>
                    <a:pt x="19474" y="23389"/>
                  </a:cubicBezTo>
                  <a:lnTo>
                    <a:pt x="27662" y="23389"/>
                  </a:lnTo>
                  <a:lnTo>
                    <a:pt x="27629" y="32751"/>
                  </a:lnTo>
                  <a:lnTo>
                    <a:pt x="19441" y="32751"/>
                  </a:lnTo>
                  <a:cubicBezTo>
                    <a:pt x="17713" y="32751"/>
                    <a:pt x="16310" y="34154"/>
                    <a:pt x="16277" y="35882"/>
                  </a:cubicBezTo>
                  <a:cubicBezTo>
                    <a:pt x="16277" y="37644"/>
                    <a:pt x="17713" y="39046"/>
                    <a:pt x="19441" y="39046"/>
                  </a:cubicBezTo>
                  <a:lnTo>
                    <a:pt x="27629" y="39079"/>
                  </a:lnTo>
                  <a:lnTo>
                    <a:pt x="27596" y="48441"/>
                  </a:lnTo>
                  <a:lnTo>
                    <a:pt x="19441" y="48408"/>
                  </a:lnTo>
                  <a:lnTo>
                    <a:pt x="19409" y="48408"/>
                  </a:lnTo>
                  <a:cubicBezTo>
                    <a:pt x="17680" y="48408"/>
                    <a:pt x="16277" y="49811"/>
                    <a:pt x="16245" y="51573"/>
                  </a:cubicBezTo>
                  <a:cubicBezTo>
                    <a:pt x="16245" y="53301"/>
                    <a:pt x="17680" y="54737"/>
                    <a:pt x="19409" y="54737"/>
                  </a:cubicBezTo>
                  <a:lnTo>
                    <a:pt x="27596" y="54737"/>
                  </a:lnTo>
                  <a:lnTo>
                    <a:pt x="27564" y="64099"/>
                  </a:lnTo>
                  <a:lnTo>
                    <a:pt x="19376" y="64099"/>
                  </a:lnTo>
                  <a:cubicBezTo>
                    <a:pt x="17647" y="64099"/>
                    <a:pt x="16245" y="65501"/>
                    <a:pt x="16212" y="67230"/>
                  </a:cubicBezTo>
                  <a:cubicBezTo>
                    <a:pt x="16212" y="68992"/>
                    <a:pt x="17647" y="70394"/>
                    <a:pt x="19376" y="70394"/>
                  </a:cubicBezTo>
                  <a:lnTo>
                    <a:pt x="27564" y="70427"/>
                  </a:lnTo>
                  <a:lnTo>
                    <a:pt x="27531" y="79789"/>
                  </a:lnTo>
                  <a:lnTo>
                    <a:pt x="19376" y="79756"/>
                  </a:lnTo>
                  <a:lnTo>
                    <a:pt x="19344" y="79756"/>
                  </a:lnTo>
                  <a:cubicBezTo>
                    <a:pt x="17615" y="79756"/>
                    <a:pt x="16212" y="81159"/>
                    <a:pt x="16179" y="82920"/>
                  </a:cubicBezTo>
                  <a:cubicBezTo>
                    <a:pt x="16179" y="84649"/>
                    <a:pt x="17615" y="86084"/>
                    <a:pt x="19344" y="86084"/>
                  </a:cubicBezTo>
                  <a:lnTo>
                    <a:pt x="27531" y="86084"/>
                  </a:lnTo>
                  <a:lnTo>
                    <a:pt x="27499" y="95446"/>
                  </a:lnTo>
                  <a:lnTo>
                    <a:pt x="19311" y="95446"/>
                  </a:lnTo>
                  <a:cubicBezTo>
                    <a:pt x="17582" y="95446"/>
                    <a:pt x="16179" y="96849"/>
                    <a:pt x="16147" y="98578"/>
                  </a:cubicBezTo>
                  <a:cubicBezTo>
                    <a:pt x="16147" y="100339"/>
                    <a:pt x="17582" y="101742"/>
                    <a:pt x="19311" y="101742"/>
                  </a:cubicBezTo>
                  <a:lnTo>
                    <a:pt x="27499" y="101774"/>
                  </a:lnTo>
                  <a:lnTo>
                    <a:pt x="27466" y="111136"/>
                  </a:lnTo>
                  <a:lnTo>
                    <a:pt x="19311" y="111104"/>
                  </a:lnTo>
                  <a:lnTo>
                    <a:pt x="19278" y="111104"/>
                  </a:lnTo>
                  <a:cubicBezTo>
                    <a:pt x="17549" y="111104"/>
                    <a:pt x="16147" y="112506"/>
                    <a:pt x="16114" y="114268"/>
                  </a:cubicBezTo>
                  <a:cubicBezTo>
                    <a:pt x="16114" y="115997"/>
                    <a:pt x="17549" y="117432"/>
                    <a:pt x="19278" y="117432"/>
                  </a:cubicBezTo>
                  <a:lnTo>
                    <a:pt x="27466" y="117432"/>
                  </a:lnTo>
                  <a:lnTo>
                    <a:pt x="27433" y="126794"/>
                  </a:lnTo>
                  <a:lnTo>
                    <a:pt x="19246" y="126794"/>
                  </a:lnTo>
                  <a:cubicBezTo>
                    <a:pt x="17517" y="126794"/>
                    <a:pt x="16114" y="128197"/>
                    <a:pt x="16082" y="129925"/>
                  </a:cubicBezTo>
                  <a:cubicBezTo>
                    <a:pt x="16082" y="131687"/>
                    <a:pt x="17517" y="133090"/>
                    <a:pt x="19246" y="133090"/>
                  </a:cubicBezTo>
                  <a:lnTo>
                    <a:pt x="27433" y="133122"/>
                  </a:lnTo>
                  <a:lnTo>
                    <a:pt x="27401" y="142484"/>
                  </a:lnTo>
                  <a:lnTo>
                    <a:pt x="19246" y="142451"/>
                  </a:lnTo>
                  <a:lnTo>
                    <a:pt x="19213" y="142451"/>
                  </a:lnTo>
                  <a:cubicBezTo>
                    <a:pt x="17484" y="142451"/>
                    <a:pt x="16082" y="143854"/>
                    <a:pt x="16049" y="145616"/>
                  </a:cubicBezTo>
                  <a:cubicBezTo>
                    <a:pt x="16049" y="147344"/>
                    <a:pt x="17484" y="148780"/>
                    <a:pt x="19213" y="148780"/>
                  </a:cubicBezTo>
                  <a:lnTo>
                    <a:pt x="27401" y="148780"/>
                  </a:lnTo>
                  <a:lnTo>
                    <a:pt x="27368" y="157130"/>
                  </a:lnTo>
                  <a:lnTo>
                    <a:pt x="6328" y="157098"/>
                  </a:lnTo>
                  <a:lnTo>
                    <a:pt x="6654" y="6329"/>
                  </a:lnTo>
                  <a:close/>
                  <a:moveTo>
                    <a:pt x="3490" y="1"/>
                  </a:moveTo>
                  <a:cubicBezTo>
                    <a:pt x="1729" y="1"/>
                    <a:pt x="326" y="1403"/>
                    <a:pt x="326" y="3165"/>
                  </a:cubicBezTo>
                  <a:lnTo>
                    <a:pt x="0" y="160229"/>
                  </a:lnTo>
                  <a:cubicBezTo>
                    <a:pt x="0" y="161991"/>
                    <a:pt x="1403" y="163393"/>
                    <a:pt x="3164" y="163393"/>
                  </a:cubicBezTo>
                  <a:lnTo>
                    <a:pt x="30532" y="163459"/>
                  </a:lnTo>
                  <a:cubicBezTo>
                    <a:pt x="31380" y="163459"/>
                    <a:pt x="32163" y="163132"/>
                    <a:pt x="32750" y="162545"/>
                  </a:cubicBezTo>
                  <a:cubicBezTo>
                    <a:pt x="33370" y="161958"/>
                    <a:pt x="33696" y="161143"/>
                    <a:pt x="33696" y="160295"/>
                  </a:cubicBezTo>
                  <a:lnTo>
                    <a:pt x="34023" y="3230"/>
                  </a:lnTo>
                  <a:cubicBezTo>
                    <a:pt x="34023" y="2382"/>
                    <a:pt x="33696" y="1566"/>
                    <a:pt x="33077" y="979"/>
                  </a:cubicBezTo>
                  <a:cubicBezTo>
                    <a:pt x="32489" y="392"/>
                    <a:pt x="31707" y="66"/>
                    <a:pt x="30858" y="33"/>
                  </a:cubicBezTo>
                  <a:lnTo>
                    <a:pt x="349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" name="Google Shape;6337;p41">
            <a:extLst>
              <a:ext uri="{FF2B5EF4-FFF2-40B4-BE49-F238E27FC236}">
                <a16:creationId xmlns:a16="http://schemas.microsoft.com/office/drawing/2014/main" id="{4A70532A-E154-4D5B-BDD7-C85B5ECCE2CF}"/>
              </a:ext>
            </a:extLst>
          </p:cNvPr>
          <p:cNvGrpSpPr/>
          <p:nvPr/>
        </p:nvGrpSpPr>
        <p:grpSpPr>
          <a:xfrm>
            <a:off x="1642486" y="2200390"/>
            <a:ext cx="333114" cy="335664"/>
            <a:chOff x="-31809525" y="3192625"/>
            <a:chExt cx="290650" cy="292875"/>
          </a:xfrm>
        </p:grpSpPr>
        <p:sp>
          <p:nvSpPr>
            <p:cNvPr id="59" name="Google Shape;6338;p41">
              <a:extLst>
                <a:ext uri="{FF2B5EF4-FFF2-40B4-BE49-F238E27FC236}">
                  <a16:creationId xmlns:a16="http://schemas.microsoft.com/office/drawing/2014/main" id="{A3C3E054-01EF-45E7-B9A2-4A632ADB386B}"/>
                </a:ext>
              </a:extLst>
            </p:cNvPr>
            <p:cNvSpPr/>
            <p:nvPr/>
          </p:nvSpPr>
          <p:spPr>
            <a:xfrm>
              <a:off x="-31767775" y="3192625"/>
              <a:ext cx="204800" cy="153600"/>
            </a:xfrm>
            <a:custGeom>
              <a:avLst/>
              <a:gdLst/>
              <a:ahLst/>
              <a:cxnLst/>
              <a:rect l="l" t="t" r="r" b="b"/>
              <a:pathLst>
                <a:path w="8192" h="6144" extrusionOk="0">
                  <a:moveTo>
                    <a:pt x="4096" y="0"/>
                  </a:moveTo>
                  <a:cubicBezTo>
                    <a:pt x="2206" y="0"/>
                    <a:pt x="662" y="1544"/>
                    <a:pt x="662" y="3434"/>
                  </a:cubicBezTo>
                  <a:lnTo>
                    <a:pt x="662" y="3497"/>
                  </a:lnTo>
                  <a:cubicBezTo>
                    <a:pt x="252" y="3655"/>
                    <a:pt x="0" y="4033"/>
                    <a:pt x="0" y="4442"/>
                  </a:cubicBezTo>
                  <a:lnTo>
                    <a:pt x="0" y="5136"/>
                  </a:lnTo>
                  <a:cubicBezTo>
                    <a:pt x="0" y="5671"/>
                    <a:pt x="473" y="6144"/>
                    <a:pt x="1009" y="6144"/>
                  </a:cubicBezTo>
                  <a:cubicBezTo>
                    <a:pt x="1135" y="6144"/>
                    <a:pt x="1261" y="6112"/>
                    <a:pt x="1387" y="6081"/>
                  </a:cubicBezTo>
                  <a:lnTo>
                    <a:pt x="1387" y="3403"/>
                  </a:lnTo>
                  <a:cubicBezTo>
                    <a:pt x="1387" y="1891"/>
                    <a:pt x="2584" y="630"/>
                    <a:pt x="4096" y="630"/>
                  </a:cubicBezTo>
                  <a:cubicBezTo>
                    <a:pt x="5577" y="630"/>
                    <a:pt x="6806" y="1891"/>
                    <a:pt x="6806" y="3403"/>
                  </a:cubicBezTo>
                  <a:lnTo>
                    <a:pt x="6806" y="6081"/>
                  </a:lnTo>
                  <a:cubicBezTo>
                    <a:pt x="6932" y="6112"/>
                    <a:pt x="7058" y="6144"/>
                    <a:pt x="7152" y="6144"/>
                  </a:cubicBezTo>
                  <a:cubicBezTo>
                    <a:pt x="7719" y="6144"/>
                    <a:pt x="8192" y="5671"/>
                    <a:pt x="8192" y="5136"/>
                  </a:cubicBezTo>
                  <a:lnTo>
                    <a:pt x="8192" y="4442"/>
                  </a:lnTo>
                  <a:cubicBezTo>
                    <a:pt x="8192" y="4033"/>
                    <a:pt x="7908" y="3623"/>
                    <a:pt x="7530" y="3497"/>
                  </a:cubicBezTo>
                  <a:lnTo>
                    <a:pt x="7530" y="3434"/>
                  </a:lnTo>
                  <a:cubicBezTo>
                    <a:pt x="7467" y="1576"/>
                    <a:pt x="5986" y="0"/>
                    <a:pt x="4096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339;p41">
              <a:extLst>
                <a:ext uri="{FF2B5EF4-FFF2-40B4-BE49-F238E27FC236}">
                  <a16:creationId xmlns:a16="http://schemas.microsoft.com/office/drawing/2014/main" id="{D94ED04D-E80F-4E7C-95F2-C49768E1A50D}"/>
                </a:ext>
              </a:extLst>
            </p:cNvPr>
            <p:cNvSpPr/>
            <p:nvPr/>
          </p:nvSpPr>
          <p:spPr>
            <a:xfrm>
              <a:off x="-31715000" y="3244600"/>
              <a:ext cx="101625" cy="52450"/>
            </a:xfrm>
            <a:custGeom>
              <a:avLst/>
              <a:gdLst/>
              <a:ahLst/>
              <a:cxnLst/>
              <a:rect l="l" t="t" r="r" b="b"/>
              <a:pathLst>
                <a:path w="4065" h="2098" extrusionOk="0">
                  <a:moveTo>
                    <a:pt x="1702" y="1"/>
                  </a:moveTo>
                  <a:cubicBezTo>
                    <a:pt x="756" y="1"/>
                    <a:pt x="0" y="757"/>
                    <a:pt x="0" y="1702"/>
                  </a:cubicBezTo>
                  <a:lnTo>
                    <a:pt x="0" y="2080"/>
                  </a:lnTo>
                  <a:lnTo>
                    <a:pt x="1229" y="2080"/>
                  </a:lnTo>
                  <a:cubicBezTo>
                    <a:pt x="1418" y="2080"/>
                    <a:pt x="1765" y="2080"/>
                    <a:pt x="1891" y="1985"/>
                  </a:cubicBezTo>
                  <a:cubicBezTo>
                    <a:pt x="1922" y="1954"/>
                    <a:pt x="1985" y="1828"/>
                    <a:pt x="1985" y="1765"/>
                  </a:cubicBezTo>
                  <a:cubicBezTo>
                    <a:pt x="1985" y="1544"/>
                    <a:pt x="2143" y="1387"/>
                    <a:pt x="2332" y="1387"/>
                  </a:cubicBezTo>
                  <a:cubicBezTo>
                    <a:pt x="2521" y="1387"/>
                    <a:pt x="2678" y="1544"/>
                    <a:pt x="2678" y="1765"/>
                  </a:cubicBezTo>
                  <a:cubicBezTo>
                    <a:pt x="2678" y="1828"/>
                    <a:pt x="2678" y="1954"/>
                    <a:pt x="2773" y="1985"/>
                  </a:cubicBezTo>
                  <a:cubicBezTo>
                    <a:pt x="2836" y="2069"/>
                    <a:pt x="3025" y="2097"/>
                    <a:pt x="3237" y="2097"/>
                  </a:cubicBezTo>
                  <a:cubicBezTo>
                    <a:pt x="3343" y="2097"/>
                    <a:pt x="3455" y="2090"/>
                    <a:pt x="3560" y="2080"/>
                  </a:cubicBezTo>
                  <a:lnTo>
                    <a:pt x="4064" y="2080"/>
                  </a:lnTo>
                  <a:lnTo>
                    <a:pt x="4064" y="1702"/>
                  </a:lnTo>
                  <a:cubicBezTo>
                    <a:pt x="4064" y="757"/>
                    <a:pt x="3308" y="1"/>
                    <a:pt x="2363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340;p41">
              <a:extLst>
                <a:ext uri="{FF2B5EF4-FFF2-40B4-BE49-F238E27FC236}">
                  <a16:creationId xmlns:a16="http://schemas.microsoft.com/office/drawing/2014/main" id="{02210085-2A3E-437E-8CA6-D88C0C08514D}"/>
                </a:ext>
              </a:extLst>
            </p:cNvPr>
            <p:cNvSpPr/>
            <p:nvPr/>
          </p:nvSpPr>
          <p:spPr>
            <a:xfrm>
              <a:off x="-31716575" y="3308400"/>
              <a:ext cx="102400" cy="73275"/>
            </a:xfrm>
            <a:custGeom>
              <a:avLst/>
              <a:gdLst/>
              <a:ahLst/>
              <a:cxnLst/>
              <a:rect l="l" t="t" r="r" b="b"/>
              <a:pathLst>
                <a:path w="4096" h="2931" extrusionOk="0">
                  <a:moveTo>
                    <a:pt x="2395" y="1"/>
                  </a:moveTo>
                  <a:cubicBezTo>
                    <a:pt x="2080" y="221"/>
                    <a:pt x="1639" y="221"/>
                    <a:pt x="1197" y="221"/>
                  </a:cubicBezTo>
                  <a:lnTo>
                    <a:pt x="0" y="221"/>
                  </a:lnTo>
                  <a:lnTo>
                    <a:pt x="0" y="883"/>
                  </a:lnTo>
                  <a:cubicBezTo>
                    <a:pt x="0" y="2048"/>
                    <a:pt x="914" y="2930"/>
                    <a:pt x="2048" y="2930"/>
                  </a:cubicBezTo>
                  <a:cubicBezTo>
                    <a:pt x="3182" y="2930"/>
                    <a:pt x="4096" y="2048"/>
                    <a:pt x="4096" y="883"/>
                  </a:cubicBezTo>
                  <a:lnTo>
                    <a:pt x="4096" y="221"/>
                  </a:lnTo>
                  <a:lnTo>
                    <a:pt x="3403" y="221"/>
                  </a:lnTo>
                  <a:cubicBezTo>
                    <a:pt x="3025" y="221"/>
                    <a:pt x="2678" y="190"/>
                    <a:pt x="239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341;p41">
              <a:extLst>
                <a:ext uri="{FF2B5EF4-FFF2-40B4-BE49-F238E27FC236}">
                  <a16:creationId xmlns:a16="http://schemas.microsoft.com/office/drawing/2014/main" id="{BF1977C1-BE38-45E4-B635-FB7BB1192F64}"/>
                </a:ext>
              </a:extLst>
            </p:cNvPr>
            <p:cNvSpPr/>
            <p:nvPr/>
          </p:nvSpPr>
          <p:spPr>
            <a:xfrm>
              <a:off x="-31809525" y="3386375"/>
              <a:ext cx="290650" cy="99125"/>
            </a:xfrm>
            <a:custGeom>
              <a:avLst/>
              <a:gdLst/>
              <a:ahLst/>
              <a:cxnLst/>
              <a:rect l="l" t="t" r="r" b="b"/>
              <a:pathLst>
                <a:path w="11626" h="3965" extrusionOk="0">
                  <a:moveTo>
                    <a:pt x="2092" y="0"/>
                  </a:moveTo>
                  <a:cubicBezTo>
                    <a:pt x="1962" y="0"/>
                    <a:pt x="1828" y="63"/>
                    <a:pt x="1765" y="190"/>
                  </a:cubicBezTo>
                  <a:lnTo>
                    <a:pt x="1355" y="1072"/>
                  </a:lnTo>
                  <a:lnTo>
                    <a:pt x="316" y="1229"/>
                  </a:lnTo>
                  <a:cubicBezTo>
                    <a:pt x="190" y="1229"/>
                    <a:pt x="95" y="1355"/>
                    <a:pt x="64" y="1481"/>
                  </a:cubicBezTo>
                  <a:cubicBezTo>
                    <a:pt x="1" y="1607"/>
                    <a:pt x="64" y="1765"/>
                    <a:pt x="127" y="1828"/>
                  </a:cubicBezTo>
                  <a:lnTo>
                    <a:pt x="883" y="2552"/>
                  </a:lnTo>
                  <a:lnTo>
                    <a:pt x="725" y="3561"/>
                  </a:lnTo>
                  <a:cubicBezTo>
                    <a:pt x="694" y="3687"/>
                    <a:pt x="757" y="3844"/>
                    <a:pt x="851" y="3876"/>
                  </a:cubicBezTo>
                  <a:cubicBezTo>
                    <a:pt x="903" y="3928"/>
                    <a:pt x="965" y="3951"/>
                    <a:pt x="1031" y="3951"/>
                  </a:cubicBezTo>
                  <a:cubicBezTo>
                    <a:pt x="1085" y="3951"/>
                    <a:pt x="1141" y="3935"/>
                    <a:pt x="1198" y="3907"/>
                  </a:cubicBezTo>
                  <a:lnTo>
                    <a:pt x="2112" y="3435"/>
                  </a:lnTo>
                  <a:lnTo>
                    <a:pt x="2994" y="3907"/>
                  </a:lnTo>
                  <a:cubicBezTo>
                    <a:pt x="3046" y="3947"/>
                    <a:pt x="3099" y="3964"/>
                    <a:pt x="3152" y="3964"/>
                  </a:cubicBezTo>
                  <a:cubicBezTo>
                    <a:pt x="3225" y="3964"/>
                    <a:pt x="3298" y="3930"/>
                    <a:pt x="3372" y="3876"/>
                  </a:cubicBezTo>
                  <a:cubicBezTo>
                    <a:pt x="3466" y="3813"/>
                    <a:pt x="3529" y="3687"/>
                    <a:pt x="3466" y="3561"/>
                  </a:cubicBezTo>
                  <a:lnTo>
                    <a:pt x="3309" y="2552"/>
                  </a:lnTo>
                  <a:lnTo>
                    <a:pt x="4002" y="1891"/>
                  </a:lnTo>
                  <a:lnTo>
                    <a:pt x="4663" y="2552"/>
                  </a:lnTo>
                  <a:lnTo>
                    <a:pt x="4506" y="3561"/>
                  </a:lnTo>
                  <a:cubicBezTo>
                    <a:pt x="4474" y="3687"/>
                    <a:pt x="4537" y="3844"/>
                    <a:pt x="4632" y="3876"/>
                  </a:cubicBezTo>
                  <a:cubicBezTo>
                    <a:pt x="4684" y="3928"/>
                    <a:pt x="4746" y="3951"/>
                    <a:pt x="4811" y="3951"/>
                  </a:cubicBezTo>
                  <a:cubicBezTo>
                    <a:pt x="4865" y="3951"/>
                    <a:pt x="4922" y="3935"/>
                    <a:pt x="4978" y="3907"/>
                  </a:cubicBezTo>
                  <a:lnTo>
                    <a:pt x="5892" y="3435"/>
                  </a:lnTo>
                  <a:lnTo>
                    <a:pt x="6774" y="3907"/>
                  </a:lnTo>
                  <a:cubicBezTo>
                    <a:pt x="6827" y="3947"/>
                    <a:pt x="6880" y="3964"/>
                    <a:pt x="6933" y="3964"/>
                  </a:cubicBezTo>
                  <a:cubicBezTo>
                    <a:pt x="7006" y="3964"/>
                    <a:pt x="7079" y="3930"/>
                    <a:pt x="7152" y="3876"/>
                  </a:cubicBezTo>
                  <a:cubicBezTo>
                    <a:pt x="7247" y="3813"/>
                    <a:pt x="7310" y="3687"/>
                    <a:pt x="7247" y="3561"/>
                  </a:cubicBezTo>
                  <a:lnTo>
                    <a:pt x="7089" y="2552"/>
                  </a:lnTo>
                  <a:lnTo>
                    <a:pt x="7782" y="1891"/>
                  </a:lnTo>
                  <a:lnTo>
                    <a:pt x="8444" y="2552"/>
                  </a:lnTo>
                  <a:lnTo>
                    <a:pt x="8286" y="3561"/>
                  </a:lnTo>
                  <a:cubicBezTo>
                    <a:pt x="8255" y="3687"/>
                    <a:pt x="8318" y="3844"/>
                    <a:pt x="8413" y="3876"/>
                  </a:cubicBezTo>
                  <a:cubicBezTo>
                    <a:pt x="8465" y="3928"/>
                    <a:pt x="8526" y="3951"/>
                    <a:pt x="8592" y="3951"/>
                  </a:cubicBezTo>
                  <a:cubicBezTo>
                    <a:pt x="8646" y="3951"/>
                    <a:pt x="8702" y="3935"/>
                    <a:pt x="8759" y="3907"/>
                  </a:cubicBezTo>
                  <a:lnTo>
                    <a:pt x="9673" y="3435"/>
                  </a:lnTo>
                  <a:lnTo>
                    <a:pt x="10555" y="3907"/>
                  </a:lnTo>
                  <a:cubicBezTo>
                    <a:pt x="10608" y="3947"/>
                    <a:pt x="10660" y="3964"/>
                    <a:pt x="10713" y="3964"/>
                  </a:cubicBezTo>
                  <a:cubicBezTo>
                    <a:pt x="10786" y="3964"/>
                    <a:pt x="10860" y="3930"/>
                    <a:pt x="10933" y="3876"/>
                  </a:cubicBezTo>
                  <a:cubicBezTo>
                    <a:pt x="11027" y="3813"/>
                    <a:pt x="11090" y="3687"/>
                    <a:pt x="11027" y="3561"/>
                  </a:cubicBezTo>
                  <a:lnTo>
                    <a:pt x="10870" y="2552"/>
                  </a:lnTo>
                  <a:lnTo>
                    <a:pt x="11626" y="1828"/>
                  </a:lnTo>
                  <a:cubicBezTo>
                    <a:pt x="11532" y="1702"/>
                    <a:pt x="11595" y="1607"/>
                    <a:pt x="11532" y="1481"/>
                  </a:cubicBezTo>
                  <a:cubicBezTo>
                    <a:pt x="11500" y="1355"/>
                    <a:pt x="11374" y="1292"/>
                    <a:pt x="11279" y="1229"/>
                  </a:cubicBezTo>
                  <a:lnTo>
                    <a:pt x="10240" y="1072"/>
                  </a:lnTo>
                  <a:lnTo>
                    <a:pt x="9799" y="190"/>
                  </a:lnTo>
                  <a:cubicBezTo>
                    <a:pt x="9751" y="63"/>
                    <a:pt x="9625" y="0"/>
                    <a:pt x="9495" y="0"/>
                  </a:cubicBezTo>
                  <a:cubicBezTo>
                    <a:pt x="9366" y="0"/>
                    <a:pt x="9232" y="63"/>
                    <a:pt x="9169" y="190"/>
                  </a:cubicBezTo>
                  <a:lnTo>
                    <a:pt x="8759" y="1072"/>
                  </a:lnTo>
                  <a:lnTo>
                    <a:pt x="7782" y="1229"/>
                  </a:lnTo>
                  <a:cubicBezTo>
                    <a:pt x="7719" y="1229"/>
                    <a:pt x="7688" y="1292"/>
                    <a:pt x="7656" y="1292"/>
                  </a:cubicBezTo>
                  <a:cubicBezTo>
                    <a:pt x="7593" y="1229"/>
                    <a:pt x="7562" y="1229"/>
                    <a:pt x="7530" y="1229"/>
                  </a:cubicBezTo>
                  <a:lnTo>
                    <a:pt x="6554" y="1072"/>
                  </a:lnTo>
                  <a:lnTo>
                    <a:pt x="6113" y="190"/>
                  </a:lnTo>
                  <a:cubicBezTo>
                    <a:pt x="6050" y="63"/>
                    <a:pt x="5924" y="0"/>
                    <a:pt x="5798" y="0"/>
                  </a:cubicBezTo>
                  <a:cubicBezTo>
                    <a:pt x="5672" y="0"/>
                    <a:pt x="5546" y="63"/>
                    <a:pt x="5483" y="190"/>
                  </a:cubicBezTo>
                  <a:lnTo>
                    <a:pt x="5041" y="1072"/>
                  </a:lnTo>
                  <a:lnTo>
                    <a:pt x="4065" y="1229"/>
                  </a:lnTo>
                  <a:cubicBezTo>
                    <a:pt x="4033" y="1229"/>
                    <a:pt x="4002" y="1292"/>
                    <a:pt x="3939" y="1292"/>
                  </a:cubicBezTo>
                  <a:cubicBezTo>
                    <a:pt x="3907" y="1229"/>
                    <a:pt x="3876" y="1229"/>
                    <a:pt x="3813" y="1229"/>
                  </a:cubicBezTo>
                  <a:lnTo>
                    <a:pt x="2836" y="1072"/>
                  </a:lnTo>
                  <a:lnTo>
                    <a:pt x="2395" y="190"/>
                  </a:lnTo>
                  <a:cubicBezTo>
                    <a:pt x="2348" y="63"/>
                    <a:pt x="2222" y="0"/>
                    <a:pt x="209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3" name="Google Shape;4554;p37">
            <a:extLst>
              <a:ext uri="{FF2B5EF4-FFF2-40B4-BE49-F238E27FC236}">
                <a16:creationId xmlns:a16="http://schemas.microsoft.com/office/drawing/2014/main" id="{D5B3BB89-3F40-45B5-A536-3295728EDD91}"/>
              </a:ext>
            </a:extLst>
          </p:cNvPr>
          <p:cNvGrpSpPr/>
          <p:nvPr/>
        </p:nvGrpSpPr>
        <p:grpSpPr>
          <a:xfrm>
            <a:off x="7327656" y="2170018"/>
            <a:ext cx="347715" cy="350495"/>
            <a:chOff x="-62516625" y="3743175"/>
            <a:chExt cx="315875" cy="318400"/>
          </a:xfrm>
        </p:grpSpPr>
        <p:sp>
          <p:nvSpPr>
            <p:cNvPr id="64" name="Google Shape;4555;p37">
              <a:extLst>
                <a:ext uri="{FF2B5EF4-FFF2-40B4-BE49-F238E27FC236}">
                  <a16:creationId xmlns:a16="http://schemas.microsoft.com/office/drawing/2014/main" id="{0749E494-DC99-441D-8F51-48D62E5EF6D6}"/>
                </a:ext>
              </a:extLst>
            </p:cNvPr>
            <p:cNvSpPr/>
            <p:nvPr/>
          </p:nvSpPr>
          <p:spPr>
            <a:xfrm>
              <a:off x="-62334675" y="3884950"/>
              <a:ext cx="62250" cy="145725"/>
            </a:xfrm>
            <a:custGeom>
              <a:avLst/>
              <a:gdLst/>
              <a:ahLst/>
              <a:cxnLst/>
              <a:rect l="l" t="t" r="r" b="b"/>
              <a:pathLst>
                <a:path w="2490" h="5829" extrusionOk="0">
                  <a:moveTo>
                    <a:pt x="1229" y="0"/>
                  </a:moveTo>
                  <a:cubicBezTo>
                    <a:pt x="977" y="0"/>
                    <a:pt x="820" y="189"/>
                    <a:pt x="820" y="410"/>
                  </a:cubicBezTo>
                  <a:lnTo>
                    <a:pt x="820" y="662"/>
                  </a:lnTo>
                  <a:cubicBezTo>
                    <a:pt x="347" y="819"/>
                    <a:pt x="0" y="1292"/>
                    <a:pt x="0" y="1859"/>
                  </a:cubicBezTo>
                  <a:cubicBezTo>
                    <a:pt x="0" y="2520"/>
                    <a:pt x="536" y="2930"/>
                    <a:pt x="977" y="3245"/>
                  </a:cubicBezTo>
                  <a:cubicBezTo>
                    <a:pt x="1292" y="3466"/>
                    <a:pt x="1639" y="3718"/>
                    <a:pt x="1639" y="3938"/>
                  </a:cubicBezTo>
                  <a:cubicBezTo>
                    <a:pt x="1639" y="4190"/>
                    <a:pt x="1450" y="4348"/>
                    <a:pt x="1229" y="4348"/>
                  </a:cubicBezTo>
                  <a:cubicBezTo>
                    <a:pt x="977" y="4348"/>
                    <a:pt x="820" y="4127"/>
                    <a:pt x="820" y="3938"/>
                  </a:cubicBezTo>
                  <a:cubicBezTo>
                    <a:pt x="820" y="3718"/>
                    <a:pt x="631" y="3497"/>
                    <a:pt x="442" y="3497"/>
                  </a:cubicBezTo>
                  <a:cubicBezTo>
                    <a:pt x="221" y="3497"/>
                    <a:pt x="0" y="3718"/>
                    <a:pt x="0" y="3938"/>
                  </a:cubicBezTo>
                  <a:cubicBezTo>
                    <a:pt x="0" y="4505"/>
                    <a:pt x="347" y="4915"/>
                    <a:pt x="820" y="5135"/>
                  </a:cubicBezTo>
                  <a:lnTo>
                    <a:pt x="820" y="5387"/>
                  </a:lnTo>
                  <a:cubicBezTo>
                    <a:pt x="820" y="5639"/>
                    <a:pt x="1009" y="5828"/>
                    <a:pt x="1229" y="5828"/>
                  </a:cubicBezTo>
                  <a:cubicBezTo>
                    <a:pt x="1450" y="5828"/>
                    <a:pt x="1639" y="5639"/>
                    <a:pt x="1639" y="5387"/>
                  </a:cubicBezTo>
                  <a:lnTo>
                    <a:pt x="1639" y="5135"/>
                  </a:lnTo>
                  <a:cubicBezTo>
                    <a:pt x="2111" y="4978"/>
                    <a:pt x="2489" y="4505"/>
                    <a:pt x="2489" y="3938"/>
                  </a:cubicBezTo>
                  <a:cubicBezTo>
                    <a:pt x="2489" y="3277"/>
                    <a:pt x="1922" y="2867"/>
                    <a:pt x="1481" y="2552"/>
                  </a:cubicBezTo>
                  <a:cubicBezTo>
                    <a:pt x="1166" y="2331"/>
                    <a:pt x="820" y="2079"/>
                    <a:pt x="820" y="1859"/>
                  </a:cubicBezTo>
                  <a:cubicBezTo>
                    <a:pt x="820" y="1607"/>
                    <a:pt x="1009" y="1418"/>
                    <a:pt x="1229" y="1418"/>
                  </a:cubicBezTo>
                  <a:cubicBezTo>
                    <a:pt x="1450" y="1418"/>
                    <a:pt x="1639" y="1607"/>
                    <a:pt x="1639" y="1859"/>
                  </a:cubicBezTo>
                  <a:cubicBezTo>
                    <a:pt x="1639" y="2079"/>
                    <a:pt x="1859" y="2237"/>
                    <a:pt x="2048" y="2237"/>
                  </a:cubicBezTo>
                  <a:cubicBezTo>
                    <a:pt x="2237" y="2237"/>
                    <a:pt x="2489" y="2048"/>
                    <a:pt x="2489" y="1859"/>
                  </a:cubicBezTo>
                  <a:cubicBezTo>
                    <a:pt x="2489" y="1292"/>
                    <a:pt x="2143" y="882"/>
                    <a:pt x="1639" y="662"/>
                  </a:cubicBezTo>
                  <a:lnTo>
                    <a:pt x="1639" y="410"/>
                  </a:lnTo>
                  <a:cubicBezTo>
                    <a:pt x="1639" y="158"/>
                    <a:pt x="1450" y="0"/>
                    <a:pt x="1229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4556;p37">
              <a:extLst>
                <a:ext uri="{FF2B5EF4-FFF2-40B4-BE49-F238E27FC236}">
                  <a16:creationId xmlns:a16="http://schemas.microsoft.com/office/drawing/2014/main" id="{6B8EC0B3-41BF-44AC-8C7A-6B5113F81381}"/>
                </a:ext>
              </a:extLst>
            </p:cNvPr>
            <p:cNvSpPr/>
            <p:nvPr/>
          </p:nvSpPr>
          <p:spPr>
            <a:xfrm>
              <a:off x="-62516625" y="3743175"/>
              <a:ext cx="315875" cy="318400"/>
            </a:xfrm>
            <a:custGeom>
              <a:avLst/>
              <a:gdLst/>
              <a:ahLst/>
              <a:cxnLst/>
              <a:rect l="l" t="t" r="r" b="b"/>
              <a:pathLst>
                <a:path w="12635" h="12736" extrusionOk="0">
                  <a:moveTo>
                    <a:pt x="4632" y="3308"/>
                  </a:moveTo>
                  <a:cubicBezTo>
                    <a:pt x="5388" y="3308"/>
                    <a:pt x="6018" y="3938"/>
                    <a:pt x="6018" y="4694"/>
                  </a:cubicBezTo>
                  <a:cubicBezTo>
                    <a:pt x="6018" y="5450"/>
                    <a:pt x="5420" y="6049"/>
                    <a:pt x="4632" y="6049"/>
                  </a:cubicBezTo>
                  <a:cubicBezTo>
                    <a:pt x="3876" y="6049"/>
                    <a:pt x="3246" y="5419"/>
                    <a:pt x="3246" y="4694"/>
                  </a:cubicBezTo>
                  <a:cubicBezTo>
                    <a:pt x="3246" y="3938"/>
                    <a:pt x="3876" y="3308"/>
                    <a:pt x="4632" y="3308"/>
                  </a:cubicBezTo>
                  <a:close/>
                  <a:moveTo>
                    <a:pt x="8507" y="5230"/>
                  </a:moveTo>
                  <a:cubicBezTo>
                    <a:pt x="10303" y="5230"/>
                    <a:pt x="11815" y="6742"/>
                    <a:pt x="11815" y="8538"/>
                  </a:cubicBezTo>
                  <a:cubicBezTo>
                    <a:pt x="11815" y="10365"/>
                    <a:pt x="10334" y="11846"/>
                    <a:pt x="8507" y="11846"/>
                  </a:cubicBezTo>
                  <a:cubicBezTo>
                    <a:pt x="6680" y="11846"/>
                    <a:pt x="5199" y="10365"/>
                    <a:pt x="5199" y="8538"/>
                  </a:cubicBezTo>
                  <a:cubicBezTo>
                    <a:pt x="5199" y="6742"/>
                    <a:pt x="6680" y="5230"/>
                    <a:pt x="8507" y="5230"/>
                  </a:cubicBezTo>
                  <a:close/>
                  <a:moveTo>
                    <a:pt x="4664" y="0"/>
                  </a:moveTo>
                  <a:cubicBezTo>
                    <a:pt x="2080" y="0"/>
                    <a:pt x="1" y="2079"/>
                    <a:pt x="1" y="4694"/>
                  </a:cubicBezTo>
                  <a:cubicBezTo>
                    <a:pt x="1" y="5703"/>
                    <a:pt x="316" y="6711"/>
                    <a:pt x="914" y="7498"/>
                  </a:cubicBezTo>
                  <a:lnTo>
                    <a:pt x="4317" y="12571"/>
                  </a:lnTo>
                  <a:cubicBezTo>
                    <a:pt x="4396" y="12681"/>
                    <a:pt x="4530" y="12736"/>
                    <a:pt x="4660" y="12736"/>
                  </a:cubicBezTo>
                  <a:cubicBezTo>
                    <a:pt x="4790" y="12736"/>
                    <a:pt x="4916" y="12681"/>
                    <a:pt x="4979" y="12571"/>
                  </a:cubicBezTo>
                  <a:lnTo>
                    <a:pt x="5672" y="11531"/>
                  </a:lnTo>
                  <a:cubicBezTo>
                    <a:pt x="6396" y="12256"/>
                    <a:pt x="7404" y="12665"/>
                    <a:pt x="8507" y="12665"/>
                  </a:cubicBezTo>
                  <a:cubicBezTo>
                    <a:pt x="10776" y="12665"/>
                    <a:pt x="12634" y="10838"/>
                    <a:pt x="12634" y="8538"/>
                  </a:cubicBezTo>
                  <a:cubicBezTo>
                    <a:pt x="12634" y="6553"/>
                    <a:pt x="11217" y="4852"/>
                    <a:pt x="9326" y="4474"/>
                  </a:cubicBezTo>
                  <a:lnTo>
                    <a:pt x="9326" y="4222"/>
                  </a:lnTo>
                  <a:cubicBezTo>
                    <a:pt x="9074" y="1796"/>
                    <a:pt x="7089" y="0"/>
                    <a:pt x="466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" name="Google Shape;5642;p39">
            <a:extLst>
              <a:ext uri="{FF2B5EF4-FFF2-40B4-BE49-F238E27FC236}">
                <a16:creationId xmlns:a16="http://schemas.microsoft.com/office/drawing/2014/main" id="{71A22C2F-3580-49DE-8F7C-A58CCB557B4F}"/>
              </a:ext>
            </a:extLst>
          </p:cNvPr>
          <p:cNvGrpSpPr/>
          <p:nvPr/>
        </p:nvGrpSpPr>
        <p:grpSpPr>
          <a:xfrm>
            <a:off x="4396288" y="2200639"/>
            <a:ext cx="332705" cy="310923"/>
            <a:chOff x="-49397175" y="3192625"/>
            <a:chExt cx="300900" cy="281200"/>
          </a:xfrm>
        </p:grpSpPr>
        <p:sp>
          <p:nvSpPr>
            <p:cNvPr id="67" name="Google Shape;5643;p39">
              <a:extLst>
                <a:ext uri="{FF2B5EF4-FFF2-40B4-BE49-F238E27FC236}">
                  <a16:creationId xmlns:a16="http://schemas.microsoft.com/office/drawing/2014/main" id="{F6BB6678-1CE4-4438-BC95-9128AF39E38F}"/>
                </a:ext>
              </a:extLst>
            </p:cNvPr>
            <p:cNvSpPr/>
            <p:nvPr/>
          </p:nvSpPr>
          <p:spPr>
            <a:xfrm>
              <a:off x="-49325500" y="3297975"/>
              <a:ext cx="64625" cy="58500"/>
            </a:xfrm>
            <a:custGeom>
              <a:avLst/>
              <a:gdLst/>
              <a:ahLst/>
              <a:cxnLst/>
              <a:rect l="l" t="t" r="r" b="b"/>
              <a:pathLst>
                <a:path w="2585" h="2340" extrusionOk="0">
                  <a:moveTo>
                    <a:pt x="1045" y="1"/>
                  </a:moveTo>
                  <a:cubicBezTo>
                    <a:pt x="692" y="1"/>
                    <a:pt x="336" y="54"/>
                    <a:pt x="1" y="165"/>
                  </a:cubicBezTo>
                  <a:cubicBezTo>
                    <a:pt x="158" y="1079"/>
                    <a:pt x="694" y="1867"/>
                    <a:pt x="1482" y="2339"/>
                  </a:cubicBezTo>
                  <a:cubicBezTo>
                    <a:pt x="1639" y="1583"/>
                    <a:pt x="2017" y="890"/>
                    <a:pt x="2584" y="354"/>
                  </a:cubicBezTo>
                  <a:cubicBezTo>
                    <a:pt x="2126" y="126"/>
                    <a:pt x="1588" y="1"/>
                    <a:pt x="1045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5644;p39">
              <a:extLst>
                <a:ext uri="{FF2B5EF4-FFF2-40B4-BE49-F238E27FC236}">
                  <a16:creationId xmlns:a16="http://schemas.microsoft.com/office/drawing/2014/main" id="{C2B42ED4-F38E-450D-AF6E-CACF26FD7D4D}"/>
                </a:ext>
              </a:extLst>
            </p:cNvPr>
            <p:cNvSpPr/>
            <p:nvPr/>
          </p:nvSpPr>
          <p:spPr>
            <a:xfrm>
              <a:off x="-49345975" y="3192625"/>
              <a:ext cx="199300" cy="103975"/>
            </a:xfrm>
            <a:custGeom>
              <a:avLst/>
              <a:gdLst/>
              <a:ahLst/>
              <a:cxnLst/>
              <a:rect l="l" t="t" r="r" b="b"/>
              <a:pathLst>
                <a:path w="7972" h="4159" extrusionOk="0">
                  <a:moveTo>
                    <a:pt x="3970" y="0"/>
                  </a:moveTo>
                  <a:cubicBezTo>
                    <a:pt x="1670" y="0"/>
                    <a:pt x="1" y="2048"/>
                    <a:pt x="127" y="3907"/>
                  </a:cubicBezTo>
                  <a:cubicBezTo>
                    <a:pt x="743" y="3639"/>
                    <a:pt x="1342" y="3513"/>
                    <a:pt x="1908" y="3513"/>
                  </a:cubicBezTo>
                  <a:cubicBezTo>
                    <a:pt x="2671" y="3513"/>
                    <a:pt x="3373" y="3743"/>
                    <a:pt x="3970" y="4159"/>
                  </a:cubicBezTo>
                  <a:cubicBezTo>
                    <a:pt x="4586" y="3743"/>
                    <a:pt x="5274" y="3513"/>
                    <a:pt x="6036" y="3513"/>
                  </a:cubicBezTo>
                  <a:cubicBezTo>
                    <a:pt x="6599" y="3513"/>
                    <a:pt x="7202" y="3639"/>
                    <a:pt x="7845" y="3907"/>
                  </a:cubicBezTo>
                  <a:cubicBezTo>
                    <a:pt x="7971" y="2048"/>
                    <a:pt x="6302" y="0"/>
                    <a:pt x="3970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5645;p39">
              <a:extLst>
                <a:ext uri="{FF2B5EF4-FFF2-40B4-BE49-F238E27FC236}">
                  <a16:creationId xmlns:a16="http://schemas.microsoft.com/office/drawing/2014/main" id="{FB03F352-2C66-4121-847F-B6D3C2E2FE22}"/>
                </a:ext>
              </a:extLst>
            </p:cNvPr>
            <p:cNvSpPr/>
            <p:nvPr/>
          </p:nvSpPr>
          <p:spPr>
            <a:xfrm>
              <a:off x="-49272725" y="3381650"/>
              <a:ext cx="52800" cy="53575"/>
            </a:xfrm>
            <a:custGeom>
              <a:avLst/>
              <a:gdLst/>
              <a:ahLst/>
              <a:cxnLst/>
              <a:rect l="l" t="t" r="r" b="b"/>
              <a:pathLst>
                <a:path w="2112" h="2143" extrusionOk="0">
                  <a:moveTo>
                    <a:pt x="2112" y="0"/>
                  </a:moveTo>
                  <a:cubicBezTo>
                    <a:pt x="1765" y="111"/>
                    <a:pt x="1403" y="166"/>
                    <a:pt x="1044" y="166"/>
                  </a:cubicBezTo>
                  <a:cubicBezTo>
                    <a:pt x="686" y="166"/>
                    <a:pt x="331" y="111"/>
                    <a:pt x="1" y="0"/>
                  </a:cubicBezTo>
                  <a:lnTo>
                    <a:pt x="1" y="0"/>
                  </a:lnTo>
                  <a:cubicBezTo>
                    <a:pt x="32" y="851"/>
                    <a:pt x="442" y="1576"/>
                    <a:pt x="1040" y="2143"/>
                  </a:cubicBezTo>
                  <a:cubicBezTo>
                    <a:pt x="1702" y="1576"/>
                    <a:pt x="2049" y="788"/>
                    <a:pt x="2112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5646;p39">
              <a:extLst>
                <a:ext uri="{FF2B5EF4-FFF2-40B4-BE49-F238E27FC236}">
                  <a16:creationId xmlns:a16="http://schemas.microsoft.com/office/drawing/2014/main" id="{BA22611C-9FD4-479A-A5F6-6F8338DBDB57}"/>
                </a:ext>
              </a:extLst>
            </p:cNvPr>
            <p:cNvSpPr/>
            <p:nvPr/>
          </p:nvSpPr>
          <p:spPr>
            <a:xfrm>
              <a:off x="-49231775" y="3298075"/>
              <a:ext cx="63050" cy="58400"/>
            </a:xfrm>
            <a:custGeom>
              <a:avLst/>
              <a:gdLst/>
              <a:ahLst/>
              <a:cxnLst/>
              <a:rect l="l" t="t" r="r" b="b"/>
              <a:pathLst>
                <a:path w="2522" h="2336" extrusionOk="0">
                  <a:moveTo>
                    <a:pt x="1547" y="0"/>
                  </a:moveTo>
                  <a:cubicBezTo>
                    <a:pt x="1009" y="0"/>
                    <a:pt x="469" y="141"/>
                    <a:pt x="1" y="414"/>
                  </a:cubicBezTo>
                  <a:cubicBezTo>
                    <a:pt x="568" y="918"/>
                    <a:pt x="915" y="1611"/>
                    <a:pt x="1072" y="2335"/>
                  </a:cubicBezTo>
                  <a:cubicBezTo>
                    <a:pt x="1860" y="1863"/>
                    <a:pt x="2364" y="1075"/>
                    <a:pt x="2521" y="161"/>
                  </a:cubicBezTo>
                  <a:cubicBezTo>
                    <a:pt x="2209" y="53"/>
                    <a:pt x="1879" y="0"/>
                    <a:pt x="1547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5647;p39">
              <a:extLst>
                <a:ext uri="{FF2B5EF4-FFF2-40B4-BE49-F238E27FC236}">
                  <a16:creationId xmlns:a16="http://schemas.microsoft.com/office/drawing/2014/main" id="{B2F76600-6B37-417B-8FC5-A1352363C49F}"/>
                </a:ext>
              </a:extLst>
            </p:cNvPr>
            <p:cNvSpPr/>
            <p:nvPr/>
          </p:nvSpPr>
          <p:spPr>
            <a:xfrm>
              <a:off x="-49271925" y="3317850"/>
              <a:ext cx="48850" cy="49850"/>
            </a:xfrm>
            <a:custGeom>
              <a:avLst/>
              <a:gdLst/>
              <a:ahLst/>
              <a:cxnLst/>
              <a:rect l="l" t="t" r="r" b="b"/>
              <a:pathLst>
                <a:path w="1954" h="1994" extrusionOk="0">
                  <a:moveTo>
                    <a:pt x="977" y="1"/>
                  </a:moveTo>
                  <a:cubicBezTo>
                    <a:pt x="441" y="505"/>
                    <a:pt x="158" y="1040"/>
                    <a:pt x="0" y="1828"/>
                  </a:cubicBezTo>
                  <a:cubicBezTo>
                    <a:pt x="347" y="1938"/>
                    <a:pt x="670" y="1993"/>
                    <a:pt x="989" y="1993"/>
                  </a:cubicBezTo>
                  <a:cubicBezTo>
                    <a:pt x="1308" y="1993"/>
                    <a:pt x="1623" y="1938"/>
                    <a:pt x="1953" y="1828"/>
                  </a:cubicBezTo>
                  <a:cubicBezTo>
                    <a:pt x="1859" y="1103"/>
                    <a:pt x="1607" y="568"/>
                    <a:pt x="977" y="1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5648;p39">
              <a:extLst>
                <a:ext uri="{FF2B5EF4-FFF2-40B4-BE49-F238E27FC236}">
                  <a16:creationId xmlns:a16="http://schemas.microsoft.com/office/drawing/2014/main" id="{849BFE7E-A3C1-4EB9-ADD3-44D40550ABDA}"/>
                </a:ext>
              </a:extLst>
            </p:cNvPr>
            <p:cNvSpPr/>
            <p:nvPr/>
          </p:nvSpPr>
          <p:spPr>
            <a:xfrm>
              <a:off x="-49245950" y="3291075"/>
              <a:ext cx="149675" cy="182750"/>
            </a:xfrm>
            <a:custGeom>
              <a:avLst/>
              <a:gdLst/>
              <a:ahLst/>
              <a:cxnLst/>
              <a:rect l="l" t="t" r="r" b="b"/>
              <a:pathLst>
                <a:path w="5987" h="7310" extrusionOk="0">
                  <a:moveTo>
                    <a:pt x="3844" y="0"/>
                  </a:moveTo>
                  <a:cubicBezTo>
                    <a:pt x="3718" y="1670"/>
                    <a:pt x="2899" y="2773"/>
                    <a:pt x="1734" y="3371"/>
                  </a:cubicBezTo>
                  <a:cubicBezTo>
                    <a:pt x="1765" y="4537"/>
                    <a:pt x="1261" y="5734"/>
                    <a:pt x="1" y="6679"/>
                  </a:cubicBezTo>
                  <a:cubicBezTo>
                    <a:pt x="631" y="7057"/>
                    <a:pt x="1324" y="7310"/>
                    <a:pt x="2080" y="7310"/>
                  </a:cubicBezTo>
                  <a:cubicBezTo>
                    <a:pt x="4191" y="7310"/>
                    <a:pt x="5987" y="5577"/>
                    <a:pt x="5987" y="3434"/>
                  </a:cubicBezTo>
                  <a:cubicBezTo>
                    <a:pt x="5955" y="1985"/>
                    <a:pt x="5105" y="630"/>
                    <a:pt x="3844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5649;p39">
              <a:extLst>
                <a:ext uri="{FF2B5EF4-FFF2-40B4-BE49-F238E27FC236}">
                  <a16:creationId xmlns:a16="http://schemas.microsoft.com/office/drawing/2014/main" id="{D81B051A-7596-45DE-9D22-793A67D8EF86}"/>
                </a:ext>
              </a:extLst>
            </p:cNvPr>
            <p:cNvSpPr/>
            <p:nvPr/>
          </p:nvSpPr>
          <p:spPr>
            <a:xfrm>
              <a:off x="-49397175" y="3291075"/>
              <a:ext cx="149675" cy="182750"/>
            </a:xfrm>
            <a:custGeom>
              <a:avLst/>
              <a:gdLst/>
              <a:ahLst/>
              <a:cxnLst/>
              <a:rect l="l" t="t" r="r" b="b"/>
              <a:pathLst>
                <a:path w="5987" h="7310" extrusionOk="0">
                  <a:moveTo>
                    <a:pt x="2143" y="0"/>
                  </a:moveTo>
                  <a:cubicBezTo>
                    <a:pt x="852" y="694"/>
                    <a:pt x="1" y="1985"/>
                    <a:pt x="1" y="3434"/>
                  </a:cubicBezTo>
                  <a:cubicBezTo>
                    <a:pt x="1" y="5577"/>
                    <a:pt x="1797" y="7310"/>
                    <a:pt x="3908" y="7310"/>
                  </a:cubicBezTo>
                  <a:cubicBezTo>
                    <a:pt x="4664" y="7310"/>
                    <a:pt x="5357" y="7057"/>
                    <a:pt x="5987" y="6679"/>
                  </a:cubicBezTo>
                  <a:cubicBezTo>
                    <a:pt x="4727" y="5734"/>
                    <a:pt x="4223" y="4537"/>
                    <a:pt x="4254" y="3371"/>
                  </a:cubicBezTo>
                  <a:cubicBezTo>
                    <a:pt x="3088" y="2773"/>
                    <a:pt x="2301" y="1670"/>
                    <a:pt x="2143" y="0"/>
                  </a:cubicBezTo>
                  <a:close/>
                </a:path>
              </a:pathLst>
            </a:custGeom>
            <a:solidFill>
              <a:srgbClr val="5F7D9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5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292100" y="2087700"/>
            <a:ext cx="3376725" cy="6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  “The only way for a woman, as for a man,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to find herself, to know herself as a person, is by creative work of her own.”</a:t>
            </a:r>
          </a:p>
          <a:p>
            <a:r>
              <a:rPr lang="en-US" dirty="0">
                <a:solidFill>
                  <a:schemeClr val="bg1"/>
                </a:solidFill>
              </a:rPr>
              <a:t>     Betty Friedan in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i="1" dirty="0">
                <a:solidFill>
                  <a:schemeClr val="bg1"/>
                </a:solidFill>
              </a:rPr>
              <a:t>The Feminine Mystique, </a:t>
            </a:r>
            <a:r>
              <a:rPr lang="en-US" dirty="0">
                <a:solidFill>
                  <a:schemeClr val="bg1"/>
                </a:solidFill>
              </a:rPr>
              <a:t>1963 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1" name="Google Shape;121;p20"/>
          <p:cNvSpPr txBox="1">
            <a:spLocks noGrp="1"/>
          </p:cNvSpPr>
          <p:nvPr>
            <p:ph type="ctrTitle"/>
          </p:nvPr>
        </p:nvSpPr>
        <p:spPr>
          <a:xfrm>
            <a:off x="774125" y="3890631"/>
            <a:ext cx="2894700" cy="65743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chemeClr val="accent2"/>
                </a:solidFill>
              </a:rPr>
              <a:t>GRUPOS DE </a:t>
            </a:r>
            <a:br>
              <a:rPr lang="en-US" sz="1700" b="1" dirty="0">
                <a:solidFill>
                  <a:schemeClr val="accent2"/>
                </a:solidFill>
              </a:rPr>
            </a:br>
            <a:r>
              <a:rPr lang="en-US" sz="1700" b="1" dirty="0">
                <a:solidFill>
                  <a:schemeClr val="accent2"/>
                </a:solidFill>
              </a:rPr>
              <a:t>MUJERES ARTISTAS ANTES DEL S.XX</a:t>
            </a:r>
            <a:endParaRPr sz="1700" b="1" dirty="0">
              <a:solidFill>
                <a:schemeClr val="accent2"/>
              </a:solidFill>
            </a:endParaRPr>
          </a:p>
        </p:txBody>
      </p:sp>
      <p:cxnSp>
        <p:nvCxnSpPr>
          <p:cNvPr id="122" name="Google Shape;122;p20"/>
          <p:cNvCxnSpPr/>
          <p:nvPr/>
        </p:nvCxnSpPr>
        <p:spPr>
          <a:xfrm rot="10800000">
            <a:off x="-802000" y="3571875"/>
            <a:ext cx="39888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B697AD38-A13F-4E3D-852E-C700A223D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2"/>
                </a:solidFill>
              </a:rPr>
              <a:t>TABLE</a:t>
            </a:r>
            <a:endParaRPr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pic>
        <p:nvPicPr>
          <p:cNvPr id="1026" name="Picture 437">
            <a:extLst>
              <a:ext uri="{FF2B5EF4-FFF2-40B4-BE49-F238E27FC236}">
                <a16:creationId xmlns:a16="http://schemas.microsoft.com/office/drawing/2014/main" id="{34EE01B7-17F5-46E9-AED3-72D56A7054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358" y="1189715"/>
            <a:ext cx="3333750" cy="26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436">
            <a:extLst>
              <a:ext uri="{FF2B5EF4-FFF2-40B4-BE49-F238E27FC236}">
                <a16:creationId xmlns:a16="http://schemas.microsoft.com/office/drawing/2014/main" id="{BBDB4EA9-B34D-485B-A7A3-1C564317E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983" y="1142091"/>
            <a:ext cx="1838325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187535E1-CCA0-485E-993C-B0FBA7171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FD37BA5-1472-443D-8B4B-359E8EC3F6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494" y="3957870"/>
            <a:ext cx="396240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5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</a:t>
            </a:r>
            <a:r>
              <a:rPr kumimoji="0" lang="en-US" altLang="en-US" sz="900" b="0" i="1" u="none" strike="noStrike" cap="none" normalizeH="0" baseline="0" dirty="0" err="1" bmk="_Toc3362375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l’atelier</a:t>
            </a:r>
            <a:r>
              <a:rPr kumimoji="0" lang="en-US" altLang="en-US" sz="900" b="0" i="1" u="none" strike="noStrike" cap="none" normalizeH="0" baseline="0" dirty="0" bmk="_Toc3362375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(1881); Marie </a:t>
            </a:r>
            <a:r>
              <a:rPr kumimoji="0" lang="en-US" altLang="en-US" sz="900" b="0" i="1" u="none" strike="noStrike" cap="none" normalizeH="0" baseline="0" dirty="0" err="1" bmk="_Toc3362375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Bashkirtseff</a:t>
            </a:r>
            <a:r>
              <a:rPr kumimoji="0" lang="en-US" altLang="en-US" sz="900" b="0" i="1" u="none" strike="noStrike" cap="none" normalizeH="0" baseline="0" dirty="0" bmk="_Toc3362375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Piece currently exhibited in the Dnipropetrovsk State Art Museum</a:t>
            </a:r>
            <a:r>
              <a:rPr kumimoji="0" lang="en-US" altLang="en-US" sz="11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43FD7D5-0167-429C-89C0-4B0CD138D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3894" y="3922712"/>
            <a:ext cx="292900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5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Anonyme-1889-Madame Léon </a:t>
            </a:r>
            <a:r>
              <a:rPr kumimoji="0" lang="en-US" altLang="en-US" sz="900" b="0" i="1" u="none" strike="noStrike" cap="none" normalizeH="0" baseline="0" dirty="0" err="1" bmk="_Toc3362375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Bertaux</a:t>
            </a:r>
            <a:r>
              <a:rPr kumimoji="0" lang="en-US" altLang="en-US" sz="900" b="0" i="1" u="none" strike="noStrike" cap="none" normalizeH="0" baseline="0" dirty="0" bmk="_Toc3362375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(1825-1909)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3683000" y="339518"/>
            <a:ext cx="4876618" cy="45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BIBLIPTECA POPULAR DE LA DONA, 1909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49" name="Picture 435">
            <a:extLst>
              <a:ext uri="{FF2B5EF4-FFF2-40B4-BE49-F238E27FC236}">
                <a16:creationId xmlns:a16="http://schemas.microsoft.com/office/drawing/2014/main" id="{35CEB393-B182-4A8D-BE37-556C842E92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767" y="1212243"/>
            <a:ext cx="4522054" cy="232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ED1D638C-6D86-467F-998B-42F38172C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927" y="4018982"/>
            <a:ext cx="457689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5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Image of the students of </a:t>
            </a:r>
            <a:r>
              <a:rPr kumimoji="0" lang="en-US" altLang="en-US" sz="900" b="0" i="1" u="none" strike="noStrike" cap="none" normalizeH="0" baseline="0" dirty="0" err="1" bmk="_Toc3362375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Biblioteca</a:t>
            </a:r>
            <a:r>
              <a:rPr kumimoji="0" lang="en-US" altLang="en-US" sz="900" b="0" i="1" u="none" strike="noStrike" cap="none" normalizeH="0" baseline="0" dirty="0" bmk="_Toc3362375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Popular de la Dona circa 1914. Source: Beteve.cat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4" descr="A group of people walking down the street&#10;&#10;Description automatically generated">
            <a:extLst>
              <a:ext uri="{FF2B5EF4-FFF2-40B4-BE49-F238E27FC236}">
                <a16:creationId xmlns:a16="http://schemas.microsoft.com/office/drawing/2014/main" id="{CBE37158-DA47-4485-A557-3B38EBB3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8218" y="1057079"/>
            <a:ext cx="3761015" cy="325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613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4165509" y="-79075"/>
            <a:ext cx="4444818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P</a:t>
            </a:r>
            <a:r>
              <a:rPr lang="en-US" dirty="0"/>
              <a:t>RIMERA EXPOSICIÓN INTERNACIONAL</a:t>
            </a:r>
            <a:br>
              <a:rPr lang="en-US" dirty="0"/>
            </a:br>
            <a:r>
              <a:rPr lang="en-US" dirty="0"/>
              <a:t> THE WOMAN’S BUILDING, 1893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8195" name="Picture 433">
            <a:extLst>
              <a:ext uri="{FF2B5EF4-FFF2-40B4-BE49-F238E27FC236}">
                <a16:creationId xmlns:a16="http://schemas.microsoft.com/office/drawing/2014/main" id="{BB45FF90-023A-461B-AAEF-C75C886ABA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19" y="1033187"/>
            <a:ext cx="1736692" cy="258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432">
            <a:extLst>
              <a:ext uri="{FF2B5EF4-FFF2-40B4-BE49-F238E27FC236}">
                <a16:creationId xmlns:a16="http://schemas.microsoft.com/office/drawing/2014/main" id="{4CE7D94C-C806-41B5-A50C-9458AD9F6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4784" y="1065125"/>
            <a:ext cx="3251382" cy="2481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Picture 431">
            <a:extLst>
              <a:ext uri="{FF2B5EF4-FFF2-40B4-BE49-F238E27FC236}">
                <a16:creationId xmlns:a16="http://schemas.microsoft.com/office/drawing/2014/main" id="{3CA58E7D-53E6-4C8C-87E3-2CA1AFAF32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84" t="7448" r="1636" b="20587"/>
          <a:stretch>
            <a:fillRect/>
          </a:stretch>
        </p:blipFill>
        <p:spPr bwMode="auto">
          <a:xfrm>
            <a:off x="5769739" y="1050914"/>
            <a:ext cx="3144754" cy="224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C3173F72-F56E-4A9B-968E-5BA64F4C25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513" y="1501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644E2F-1143-4FFB-8360-9B831F6D7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912" y="3694375"/>
            <a:ext cx="173669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57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Picture Madeleine Lemaire's poster for poster for The Art &amp; Handicraft in the Woman's Building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FC7D350-C49F-4A22-BC66-6C81248698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4784" y="3549586"/>
            <a:ext cx="3077842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5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Woman's Building. World's Columbian Exposition, Chicago, 1893. Retrieved from </a:t>
            </a:r>
            <a:r>
              <a:rPr kumimoji="0" lang="en-US" altLang="en-US" sz="900" b="0" i="1" u="none" strike="noStrike" cap="none" normalizeH="0" baseline="0" dirty="0" err="1" bmk="_Toc3362375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Navarreta</a:t>
            </a:r>
            <a:r>
              <a:rPr kumimoji="0" lang="en-US" altLang="en-US" sz="900" b="0" i="1" u="none" strike="noStrike" cap="none" normalizeH="0" baseline="0" dirty="0" bmk="_Toc3362375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1982.</a:t>
            </a:r>
            <a:endParaRPr kumimoji="0" lang="en-US" altLang="en-US" sz="11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6">
            <a:extLst>
              <a:ext uri="{FF2B5EF4-FFF2-40B4-BE49-F238E27FC236}">
                <a16:creationId xmlns:a16="http://schemas.microsoft.com/office/drawing/2014/main" id="{3AB59B00-D43C-4B1F-B08D-DC1EB1AFF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9739" y="3386599"/>
            <a:ext cx="293282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US" altLang="en-US" sz="900" i="1" dirty="0" err="1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Lorado</a:t>
            </a:r>
            <a:r>
              <a:rPr lang="en-US" altLang="en-US" sz="900" i="1" dirty="0">
                <a:solidFill>
                  <a:schemeClr val="bg2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Taft and several of his female students at work, known as The White Rabbits, circa 1899</a:t>
            </a:r>
            <a:br>
              <a:rPr kumimoji="0" lang="en-US" altLang="en-US" sz="1100" b="1" i="1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n-US" altLang="en-US" sz="800" b="0" i="1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1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3231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5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0"/>
          <p:cNvSpPr txBox="1">
            <a:spLocks noGrp="1"/>
          </p:cNvSpPr>
          <p:nvPr>
            <p:ph type="subTitle" idx="1"/>
          </p:nvPr>
        </p:nvSpPr>
        <p:spPr>
          <a:xfrm>
            <a:off x="292100" y="1917975"/>
            <a:ext cx="3376725" cy="663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1500" dirty="0">
                <a:solidFill>
                  <a:schemeClr val="bg1"/>
                </a:solidFill>
              </a:rPr>
              <a:t>     </a:t>
            </a:r>
            <a:r>
              <a:rPr lang="en-US" sz="1500" dirty="0"/>
              <a:t>“As a woman, I have no country. As a woman, my country is my world.” </a:t>
            </a:r>
            <a:br>
              <a:rPr lang="en-US" sz="1500" dirty="0"/>
            </a:br>
            <a:r>
              <a:rPr lang="en-US" sz="1500" dirty="0"/>
              <a:t>— </a:t>
            </a:r>
          </a:p>
          <a:p>
            <a:r>
              <a:rPr lang="en-US" sz="1500" dirty="0"/>
              <a:t>    “A woman must have money and a room of her own if she is to write fiction.”</a:t>
            </a:r>
            <a:br>
              <a:rPr lang="en-US" sz="1500" dirty="0"/>
            </a:br>
            <a:br>
              <a:rPr lang="en-US" sz="1500" dirty="0"/>
            </a:br>
            <a:r>
              <a:rPr lang="en-US" sz="1500" dirty="0"/>
              <a:t>Virginia Woolf (1929)</a:t>
            </a:r>
            <a:endParaRPr sz="1500" dirty="0">
              <a:solidFill>
                <a:schemeClr val="bg1"/>
              </a:solidFill>
            </a:endParaRPr>
          </a:p>
        </p:txBody>
      </p:sp>
      <p:sp>
        <p:nvSpPr>
          <p:cNvPr id="121" name="Google Shape;121;p20"/>
          <p:cNvSpPr txBox="1">
            <a:spLocks noGrp="1"/>
          </p:cNvSpPr>
          <p:nvPr>
            <p:ph type="ctrTitle"/>
          </p:nvPr>
        </p:nvSpPr>
        <p:spPr>
          <a:xfrm>
            <a:off x="774125" y="3890631"/>
            <a:ext cx="2894700" cy="65743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 dirty="0">
                <a:solidFill>
                  <a:schemeClr val="accent2"/>
                </a:solidFill>
              </a:rPr>
              <a:t>ESPACIOS DE</a:t>
            </a:r>
            <a:br>
              <a:rPr lang="en-US" sz="1700" b="1" dirty="0">
                <a:solidFill>
                  <a:schemeClr val="accent2"/>
                </a:solidFill>
              </a:rPr>
            </a:br>
            <a:r>
              <a:rPr lang="en-US" sz="1700" b="1" dirty="0">
                <a:solidFill>
                  <a:schemeClr val="accent2"/>
                </a:solidFill>
              </a:rPr>
              <a:t>MUJERES ARTISTAS S.XX</a:t>
            </a:r>
            <a:endParaRPr sz="1700" b="1" dirty="0">
              <a:solidFill>
                <a:schemeClr val="accent2"/>
              </a:solidFill>
            </a:endParaRPr>
          </a:p>
        </p:txBody>
      </p:sp>
      <p:cxnSp>
        <p:nvCxnSpPr>
          <p:cNvPr id="122" name="Google Shape;122;p20"/>
          <p:cNvCxnSpPr/>
          <p:nvPr/>
        </p:nvCxnSpPr>
        <p:spPr>
          <a:xfrm rot="10800000">
            <a:off x="-802000" y="3571875"/>
            <a:ext cx="39888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B697AD38-A13F-4E3D-852E-C700A223D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943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L</a:t>
            </a:r>
            <a:r>
              <a:rPr lang="en-US" dirty="0"/>
              <a:t>IBRERÍAS FEMINISTAS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7170" name="Picture 430">
            <a:extLst>
              <a:ext uri="{FF2B5EF4-FFF2-40B4-BE49-F238E27FC236}">
                <a16:creationId xmlns:a16="http://schemas.microsoft.com/office/drawing/2014/main" id="{30FDE9DC-CC5F-485F-9B67-635F8DE099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56" y="588484"/>
            <a:ext cx="217170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9" name="Picture 429">
            <a:extLst>
              <a:ext uri="{FF2B5EF4-FFF2-40B4-BE49-F238E27FC236}">
                <a16:creationId xmlns:a16="http://schemas.microsoft.com/office/drawing/2014/main" id="{12576574-F0FA-47CA-9CE5-6E399A7E4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68" y="2679983"/>
            <a:ext cx="2380332" cy="1777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6E15EFF9-23DC-4C41-8CAF-1EC04CC08E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BDA260-B2F7-4833-96BB-1B55F46F4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968" y="2239086"/>
            <a:ext cx="26162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6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Old Wives’ Tales in Valencia 16 Calle San Francisco founder Carol </a:t>
            </a:r>
            <a:r>
              <a:rPr kumimoji="0" lang="en-US" altLang="en-US" sz="900" b="0" i="1" u="none" strike="noStrike" cap="none" normalizeH="0" baseline="0" dirty="0" err="1" bmk="_Toc3362376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Seajav’s</a:t>
            </a:r>
            <a:r>
              <a:rPr kumimoji="0" lang="en-US" altLang="en-US" sz="900" b="0" i="1" u="none" strike="noStrike" cap="none" normalizeH="0" baseline="0" dirty="0" bmk="_Toc3362376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Opened from 1976 to 1995. Source: www.foundsf.org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0A2D74-3B3E-41CB-9DBD-8947ADC4A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200" y="4546494"/>
            <a:ext cx="2066926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err="1" bmk="_Toc3362376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Librairie</a:t>
            </a:r>
            <a:r>
              <a:rPr kumimoji="0" lang="en-US" altLang="en-US" sz="900" b="0" i="1" u="none" strike="noStrike" cap="none" normalizeH="0" baseline="0" dirty="0" bmk="_Toc3362376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 femmes founded in 1974 in Paris. Source: www.librairie-des-femmes.fr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428">
            <a:extLst>
              <a:ext uri="{FF2B5EF4-FFF2-40B4-BE49-F238E27FC236}">
                <a16:creationId xmlns:a16="http://schemas.microsoft.com/office/drawing/2014/main" id="{8D6A1C1D-4080-45EE-A21F-6C48E9EAB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8019" y="1360009"/>
            <a:ext cx="2616199" cy="1864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27">
            <a:extLst>
              <a:ext uri="{FF2B5EF4-FFF2-40B4-BE49-F238E27FC236}">
                <a16:creationId xmlns:a16="http://schemas.microsoft.com/office/drawing/2014/main" id="{321B291C-AE92-46CA-9385-CF40AB9B20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49" y="1360009"/>
            <a:ext cx="2509695" cy="1882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99DBCEBD-076F-42DE-BC4B-59883ECDAC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8019" y="3302525"/>
            <a:ext cx="5335013" cy="56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3475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75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75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75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3475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tabLst>
                <a:tab pos="3475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3475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3475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750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75038" algn="l"/>
              </a:tabLst>
            </a:pPr>
            <a:r>
              <a:rPr kumimoji="0" lang="en-US" altLang="en-US" sz="900" b="0" i="1" u="none" strike="noStrike" cap="none" normalizeH="0" baseline="0" dirty="0" err="1" bmk="_Toc3362376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Librerie</a:t>
            </a:r>
            <a:r>
              <a:rPr kumimoji="0" lang="en-US" altLang="en-US" sz="900" b="0" i="1" u="none" strike="noStrike" cap="none" normalizeH="0" baseline="0" dirty="0" bmk="_Toc3362376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900" b="0" i="1" u="none" strike="noStrike" cap="none" normalizeH="0" baseline="0" dirty="0" err="1" bmk="_Toc3362376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delle</a:t>
            </a:r>
            <a:r>
              <a:rPr kumimoji="0" lang="en-US" altLang="en-US" sz="900" b="0" i="1" u="none" strike="noStrike" cap="none" normalizeH="0" baseline="0" dirty="0" bmk="_Toc3362376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Done in Milan, active with platform, providing resources, creating meetings, social networks, blog, art. Left: circa 1974, Right: photo from 2017. Source: www.libreriadelledonne.it</a:t>
            </a:r>
            <a:r>
              <a:rPr kumimoji="0" lang="en-US" altLang="en-US" sz="11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475038" algn="l"/>
              </a:tabLst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6564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4152900" y="-118282"/>
            <a:ext cx="4406718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ESPACIOS ALTERNATIVOS DE ARTE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B6C3B4-C5D9-4479-BC09-4607059A2A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21" name="Picture 426">
            <a:extLst>
              <a:ext uri="{FF2B5EF4-FFF2-40B4-BE49-F238E27FC236}">
                <a16:creationId xmlns:a16="http://schemas.microsoft.com/office/drawing/2014/main" id="{EF33763C-EC17-4399-84DA-136C1247D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00" y="554824"/>
            <a:ext cx="354330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D883EC-B09E-4F72-97E0-33F81E1D59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5269" y="2578745"/>
            <a:ext cx="3200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6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A.I.R's first gallery on 97 Wooster Street, 1974.  </a:t>
            </a:r>
            <a:br>
              <a:rPr kumimoji="0" lang="en-US" altLang="en-US" sz="900" b="0" i="1" u="none" strike="noStrike" cap="none" normalizeH="0" baseline="0" dirty="0" bmk="_Toc3362376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altLang="en-US" sz="900" b="0" i="1" u="none" strike="noStrike" cap="none" normalizeH="0" baseline="0" dirty="0" bmk="_Toc3362376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Retrieved from www.airgallery.com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D539BE4-7F09-4C61-8971-4CC9093E6A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5124" name="Picture 425">
            <a:extLst>
              <a:ext uri="{FF2B5EF4-FFF2-40B4-BE49-F238E27FC236}">
                <a16:creationId xmlns:a16="http://schemas.microsoft.com/office/drawing/2014/main" id="{0ACE49F3-729D-4B93-AC10-1F48B5C3F3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828" y="988161"/>
            <a:ext cx="3581400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42A5E69F-BD0E-40A8-9888-B4FAB551E8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1999" y="2617014"/>
            <a:ext cx="417934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6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SOHO20 members in 1976, photo credit: John </a:t>
            </a:r>
            <a:r>
              <a:rPr kumimoji="0" lang="en-US" altLang="en-US" sz="900" b="0" i="1" u="none" strike="noStrike" cap="none" normalizeH="0" baseline="0" dirty="0" err="1" bmk="_Toc3362376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Waggaman</a:t>
            </a:r>
            <a:r>
              <a:rPr kumimoji="0" lang="en-US" altLang="en-US" sz="900" b="0" i="1" u="none" strike="noStrike" cap="none" normalizeH="0" baseline="0" dirty="0" bmk="_Toc3362376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/ SOHO20 archive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411">
            <a:extLst>
              <a:ext uri="{FF2B5EF4-FFF2-40B4-BE49-F238E27FC236}">
                <a16:creationId xmlns:a16="http://schemas.microsoft.com/office/drawing/2014/main" id="{6D34C918-16BB-4A4E-B295-0C6E4E762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828" y="2981274"/>
            <a:ext cx="2962275" cy="143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C65EA8E1-09BF-480D-9475-967A0FE7E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3928" y="4546654"/>
            <a:ext cx="356949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7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</a:t>
            </a:r>
            <a:r>
              <a:rPr kumimoji="0" lang="en-US" altLang="en-US" sz="900" b="0" i="1" u="none" strike="noStrike" cap="none" normalizeH="0" baseline="0" dirty="0" err="1" bmk="_Toc3362377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Comadres</a:t>
            </a:r>
            <a:r>
              <a:rPr kumimoji="0" lang="en-US" altLang="en-US" sz="900" b="0" i="1" u="none" strike="noStrike" cap="none" normalizeH="0" baseline="0" dirty="0" bmk="_Toc3362377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New York. Photo by </a:t>
            </a:r>
            <a:r>
              <a:rPr kumimoji="0" lang="en-US" altLang="en-US" sz="900" b="0" i="1" u="none" strike="noStrike" cap="none" normalizeH="0" baseline="0" dirty="0" err="1" bmk="_Toc3362377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Nydza</a:t>
            </a:r>
            <a:r>
              <a:rPr kumimoji="0" lang="en-US" altLang="en-US" sz="900" b="0" i="1" u="none" strike="noStrike" cap="none" normalizeH="0" baseline="0" dirty="0" bmk="_Toc3362377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900" b="0" i="1" u="none" strike="noStrike" cap="none" normalizeH="0" baseline="0" dirty="0" err="1" bmk="_Toc3362377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Bajandas</a:t>
            </a:r>
            <a:r>
              <a:rPr kumimoji="0" lang="en-US" altLang="en-US" sz="900" b="0" i="1" u="none" strike="noStrike" cap="none" normalizeH="0" baseline="0" dirty="0" bmk="_Toc3362377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Retrieved from </a:t>
            </a:r>
            <a:r>
              <a:rPr kumimoji="0" lang="en-US" altLang="en-US" sz="900" b="0" i="1" u="none" strike="noStrike" cap="none" normalizeH="0" baseline="0" dirty="0" err="1" bmk="_Toc3362377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Navarreta</a:t>
            </a:r>
            <a:r>
              <a:rPr kumimoji="0" lang="en-US" altLang="en-US" sz="900" b="0" i="1" u="none" strike="noStrike" cap="none" normalizeH="0" baseline="0" dirty="0" bmk="_Toc3362377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1982.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 descr="A group of people around each other&#10;&#10;Description automatically generated">
            <a:extLst>
              <a:ext uri="{FF2B5EF4-FFF2-40B4-BE49-F238E27FC236}">
                <a16:creationId xmlns:a16="http://schemas.microsoft.com/office/drawing/2014/main" id="{F29E5FE0-C474-41F4-86C4-FB9A9F8040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15468" y="2981273"/>
            <a:ext cx="2037432" cy="1790471"/>
          </a:xfrm>
          <a:prstGeom prst="rect">
            <a:avLst/>
          </a:prstGeom>
        </p:spPr>
      </p:pic>
      <p:sp>
        <p:nvSpPr>
          <p:cNvPr id="15" name="Rectangle 3">
            <a:extLst>
              <a:ext uri="{FF2B5EF4-FFF2-40B4-BE49-F238E27FC236}">
                <a16:creationId xmlns:a16="http://schemas.microsoft.com/office/drawing/2014/main" id="{56B4F0D7-EF0E-4147-AF7E-A83300F170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600" y="3622592"/>
            <a:ext cx="1281865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7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 Guerrilla Girls formed in 1985 in New York City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6373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3530600" y="-118282"/>
            <a:ext cx="5029018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CURSOS DE ARTE FEMINISTA 1970s</a:t>
            </a:r>
            <a:br>
              <a:rPr lang="en-US" dirty="0">
                <a:solidFill>
                  <a:schemeClr val="accent2"/>
                </a:solidFill>
              </a:rPr>
            </a:br>
            <a:r>
              <a:rPr lang="en-US" dirty="0">
                <a:solidFill>
                  <a:schemeClr val="accent2"/>
                </a:solidFill>
              </a:rPr>
              <a:t> FRESNO ART PROGRAM &amp; WOMANHOUSE 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099" name="Picture 424">
            <a:extLst>
              <a:ext uri="{FF2B5EF4-FFF2-40B4-BE49-F238E27FC236}">
                <a16:creationId xmlns:a16="http://schemas.microsoft.com/office/drawing/2014/main" id="{C61338C5-109E-4C51-ABF6-6CA91CE49D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83" y="1153236"/>
            <a:ext cx="2804316" cy="1907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423">
            <a:extLst>
              <a:ext uri="{FF2B5EF4-FFF2-40B4-BE49-F238E27FC236}">
                <a16:creationId xmlns:a16="http://schemas.microsoft.com/office/drawing/2014/main" id="{0C2AB4F5-38E0-46CD-8EA6-751C5257F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182" y="1153236"/>
            <a:ext cx="2432524" cy="238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Picture 422">
            <a:extLst>
              <a:ext uri="{FF2B5EF4-FFF2-40B4-BE49-F238E27FC236}">
                <a16:creationId xmlns:a16="http://schemas.microsoft.com/office/drawing/2014/main" id="{28E24BE6-FF86-4AF6-90B2-54D66259A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63"/>
          <a:stretch>
            <a:fillRect/>
          </a:stretch>
        </p:blipFill>
        <p:spPr bwMode="auto">
          <a:xfrm>
            <a:off x="3428399" y="1146069"/>
            <a:ext cx="2657183" cy="1872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89C31F76-FFBC-4F2E-AFC8-5E42321107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376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2C3B9F0-30E4-4CDE-93BA-F7A0C88788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376" y="3228897"/>
            <a:ext cx="2432524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6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Detail from Members of the Fresno Feminist Art </a:t>
            </a:r>
            <a:r>
              <a:rPr kumimoji="0" lang="en-US" altLang="en-US" sz="900" b="0" i="1" u="none" strike="noStrike" cap="none" normalizeH="0" baseline="0" dirty="0" err="1" bmk="_Toc3362376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Programme</a:t>
            </a:r>
            <a:r>
              <a:rPr kumimoji="0" lang="en-US" altLang="en-US" sz="900" b="0" i="1" u="none" strike="noStrike" cap="none" normalizeH="0" baseline="0" dirty="0" bmk="_Toc3362376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work in the feminist studio, 1970. Photograph by Dori Atlantis.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3AB9D51-3A17-4102-872F-9AAB77188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1182" y="3715680"/>
            <a:ext cx="260231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err="1" bmk="_Toc3362376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Womanhouse</a:t>
            </a:r>
            <a:r>
              <a:rPr kumimoji="0" lang="en-US" altLang="en-US" sz="900" b="0" i="1" u="none" strike="noStrike" cap="none" normalizeH="0" baseline="0" dirty="0" bmk="_Toc3362376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catalogue, Feminist Art </a:t>
            </a:r>
            <a:r>
              <a:rPr kumimoji="0" lang="en-US" altLang="en-US" sz="900" b="0" i="1" u="none" strike="noStrike" cap="none" normalizeH="0" baseline="0" dirty="0" err="1" bmk="_Toc3362376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Programme</a:t>
            </a:r>
            <a:r>
              <a:rPr kumimoji="0" lang="en-US" altLang="en-US" sz="900" b="0" i="1" u="none" strike="noStrike" cap="none" normalizeH="0" baseline="0" dirty="0" bmk="_Toc3362376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 </a:t>
            </a:r>
            <a:r>
              <a:rPr kumimoji="0" lang="en-US" altLang="en-US" sz="900" b="0" i="1" u="none" strike="noStrike" cap="none" normalizeH="0" baseline="0" dirty="0" err="1" bmk="_Toc3362376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CalArts</a:t>
            </a:r>
            <a:r>
              <a:rPr kumimoji="0" lang="en-US" altLang="en-US" sz="900" b="0" i="1" u="none" strike="noStrike" cap="none" normalizeH="0" baseline="0" dirty="0" bmk="_Toc3362376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1972. Designed by Sheila </a:t>
            </a:r>
            <a:r>
              <a:rPr kumimoji="0" lang="en-US" altLang="en-US" sz="900" b="0" i="1" u="none" strike="noStrike" cap="none" normalizeH="0" baseline="0" dirty="0" err="1" bmk="_Toc3362376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Levrant</a:t>
            </a:r>
            <a:r>
              <a:rPr kumimoji="0" lang="en-US" altLang="en-US" sz="900" b="0" i="1" u="none" strike="noStrike" cap="none" normalizeH="0" baseline="0" dirty="0" bmk="_Toc3362376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kumimoji="0" lang="en-US" altLang="en-US" sz="900" b="0" i="1" u="none" strike="noStrike" cap="none" normalizeH="0" baseline="0" dirty="0" err="1" bmk="_Toc3362376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Bretteville</a:t>
            </a:r>
            <a:r>
              <a:rPr kumimoji="0" lang="en-US" altLang="en-US" sz="900" b="0" i="1" u="none" strike="noStrike" cap="none" normalizeH="0" baseline="0" dirty="0" bmk="_Toc3362376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The Getty Research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DEC2C757-964B-41A6-86EE-6972A5C2E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1290" y="3107008"/>
            <a:ext cx="3491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67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Woman House students 1972, available at http://home.refugia.net/portfolio/womanhouse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66FA82EF-D4A2-45F2-A32B-C6B3FD359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601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FEMINIST STUDIO WORKSHOP &amp; THE WOMAN’S BUILDING 1973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4" name="Picture 420">
            <a:extLst>
              <a:ext uri="{FF2B5EF4-FFF2-40B4-BE49-F238E27FC236}">
                <a16:creationId xmlns:a16="http://schemas.microsoft.com/office/drawing/2014/main" id="{F7B9500D-56A1-401E-8F5E-02CE0B8C7F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225" y="2721747"/>
            <a:ext cx="2352675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3" name="Picture 419">
            <a:extLst>
              <a:ext uri="{FF2B5EF4-FFF2-40B4-BE49-F238E27FC236}">
                <a16:creationId xmlns:a16="http://schemas.microsoft.com/office/drawing/2014/main" id="{C20A7EEC-1453-4266-B120-EA9294EF6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2" t="1216" r="8852" b="3911"/>
          <a:stretch>
            <a:fillRect/>
          </a:stretch>
        </p:blipFill>
        <p:spPr bwMode="auto">
          <a:xfrm>
            <a:off x="4426868" y="2731427"/>
            <a:ext cx="2540000" cy="189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9D4A936-CF08-4D29-A507-8428861DCD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225" y="4362617"/>
            <a:ext cx="30607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6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Feminist Studio Workshop in 1973, from “!Women Art Revolution”. Credit: Sheila </a:t>
            </a:r>
            <a:r>
              <a:rPr kumimoji="0" lang="en-US" altLang="en-US" sz="900" b="0" i="1" u="none" strike="noStrike" cap="none" normalizeH="0" baseline="0" dirty="0" err="1" bmk="_Toc3362376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Levrant</a:t>
            </a:r>
            <a:r>
              <a:rPr kumimoji="0" lang="en-US" altLang="en-US" sz="900" b="0" i="1" u="none" strike="noStrike" cap="none" normalizeH="0" baseline="0" dirty="0" bmk="_Toc3362376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kumimoji="0" lang="en-US" altLang="en-US" sz="900" b="0" i="1" u="none" strike="noStrike" cap="none" normalizeH="0" baseline="0" dirty="0" err="1" bmk="_Toc3362376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Bretteville</a:t>
            </a:r>
            <a:r>
              <a:rPr kumimoji="0" lang="en-US" altLang="en-US" sz="900" b="0" i="1" u="none" strike="noStrike" cap="none" normalizeH="0" baseline="0" dirty="0" bmk="_Toc3362376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Zeitgeist Films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D15B4E-9A33-4F20-8B33-56AB103C6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6868" y="3681683"/>
            <a:ext cx="2177132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7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Judy Chicago’s 39th birthday dinner in The Dinner Party Studio. Source: https://judychicagocollaboration.org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421">
            <a:extLst>
              <a:ext uri="{FF2B5EF4-FFF2-40B4-BE49-F238E27FC236}">
                <a16:creationId xmlns:a16="http://schemas.microsoft.com/office/drawing/2014/main" id="{E5BB625A-F788-46DC-992C-1777D2002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01" y="550119"/>
            <a:ext cx="4743999" cy="196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41DABAB-C1F7-4EB3-AEA6-937546EA6F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26582" y="2110388"/>
            <a:ext cx="303303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6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Art of Community, The Woman’s Building Class, Copyright © the Woman's Building, 2016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228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3873500" y="-118282"/>
            <a:ext cx="4686118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ESPACIOS DE MUJERES EN EUROPA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4341" name="Picture 417">
            <a:extLst>
              <a:ext uri="{FF2B5EF4-FFF2-40B4-BE49-F238E27FC236}">
                <a16:creationId xmlns:a16="http://schemas.microsoft.com/office/drawing/2014/main" id="{E28B1057-6249-4BA7-A97F-00103D399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1106306"/>
            <a:ext cx="2545147" cy="169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16">
            <a:extLst>
              <a:ext uri="{FF2B5EF4-FFF2-40B4-BE49-F238E27FC236}">
                <a16:creationId xmlns:a16="http://schemas.microsoft.com/office/drawing/2014/main" id="{820877A1-D72E-4AD7-996A-3B4A2774F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494" y="1097011"/>
            <a:ext cx="1672005" cy="1693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415">
            <a:extLst>
              <a:ext uri="{FF2B5EF4-FFF2-40B4-BE49-F238E27FC236}">
                <a16:creationId xmlns:a16="http://schemas.microsoft.com/office/drawing/2014/main" id="{5DA11B89-B1B5-48ED-A459-26684BDB5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5" y="1105211"/>
            <a:ext cx="2701013" cy="1785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414">
            <a:extLst>
              <a:ext uri="{FF2B5EF4-FFF2-40B4-BE49-F238E27FC236}">
                <a16:creationId xmlns:a16="http://schemas.microsoft.com/office/drawing/2014/main" id="{1D9C7946-AAD4-4ACA-BEAE-6E0F964A79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760" y="3275180"/>
            <a:ext cx="2048465" cy="138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7" name="Picture 413">
            <a:extLst>
              <a:ext uri="{FF2B5EF4-FFF2-40B4-BE49-F238E27FC236}">
                <a16:creationId xmlns:a16="http://schemas.microsoft.com/office/drawing/2014/main" id="{42EA3FFD-DCE2-4623-AE04-6691C04FD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820" y="3267785"/>
            <a:ext cx="2063255" cy="1390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6">
            <a:extLst>
              <a:ext uri="{FF2B5EF4-FFF2-40B4-BE49-F238E27FC236}">
                <a16:creationId xmlns:a16="http://schemas.microsoft.com/office/drawing/2014/main" id="{70B76879-127A-4CA6-A974-FFF7BF1EC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F0A26ED-BC73-4FC8-AD77-1EEEE8E22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1450" y="34766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69F49AE7-03C7-484F-BC53-55C10A753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5" y="2941372"/>
            <a:ext cx="7968848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err="1" bmk="_Toc3362377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laSal</a:t>
            </a:r>
            <a:r>
              <a:rPr kumimoji="0" lang="en-US" altLang="en-US" sz="900" b="0" i="1" u="none" strike="noStrike" cap="none" normalizeH="0" baseline="0" dirty="0" bmk="_Toc3362377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was a women’s space for art, Reading circles, meetings, and founded a press editorial itself. Photos circa 1976. Retrieved from http://tiny.cc/eb64iz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4AB35E98-4FE1-4F06-B1AA-98079195F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266" y="4739421"/>
            <a:ext cx="5737468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Figure 21  Members from the </a:t>
            </a:r>
            <a:r>
              <a:rPr kumimoji="0" lang="en-US" altLang="en-US" sz="900" b="0" i="1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Cooperativa</a:t>
            </a: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900" b="0" i="1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Beato</a:t>
            </a: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Angelico opening party at Eva </a:t>
            </a:r>
            <a:r>
              <a:rPr kumimoji="0" lang="en-US" altLang="en-US" sz="900" b="0" i="1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Menzio;s</a:t>
            </a: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place. </a:t>
            </a:r>
            <a:r>
              <a:rPr kumimoji="0" lang="en-US" altLang="en-US" sz="900" b="0" i="1" u="none" strike="noStrike" cap="none" normalizeH="0" baseline="0" dirty="0" err="1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Aprile</a:t>
            </a: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1976. </a:t>
            </a:r>
            <a:endParaRPr kumimoji="0" lang="en-US" altLang="en-US" sz="900" b="0" i="1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422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1549400" y="-118282"/>
            <a:ext cx="7010218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GRUPOS Y ESPACIOS DE MUJERES ARTISTAS EN EUROPA EN LOS 70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DE329CD-DC52-4E91-9707-726C4A64D1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3313" name="Picture 412">
            <a:extLst>
              <a:ext uri="{FF2B5EF4-FFF2-40B4-BE49-F238E27FC236}">
                <a16:creationId xmlns:a16="http://schemas.microsoft.com/office/drawing/2014/main" id="{828A429A-BCFD-4005-B3C6-FB1E221C3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6" y="1029500"/>
            <a:ext cx="3631276" cy="251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7D770E00-4C89-49CC-869F-0DA0CE9E4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1083" y="3688338"/>
            <a:ext cx="386804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7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Image of </a:t>
            </a:r>
            <a:r>
              <a:rPr kumimoji="0" lang="en-US" altLang="en-US" sz="900" b="0" i="1" u="none" strike="noStrike" cap="none" normalizeH="0" baseline="0" dirty="0" err="1" bmk="_Toc3362377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InAkt</a:t>
            </a:r>
            <a:r>
              <a:rPr kumimoji="0" lang="en-US" altLang="en-US" sz="900" b="0" i="1" u="none" strike="noStrike" cap="none" normalizeH="0" baseline="0" dirty="0" bmk="_Toc3362377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kumimoji="0" lang="en-US" altLang="en-US" sz="900" b="0" i="1" u="none" strike="noStrike" cap="none" normalizeH="0" baseline="0" dirty="0" err="1" bmk="_Toc3362377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Internationale</a:t>
            </a:r>
            <a:r>
              <a:rPr kumimoji="0" lang="en-US" altLang="en-US" sz="900" b="0" i="1" u="none" strike="noStrike" cap="none" normalizeH="0" baseline="0" dirty="0" bmk="_Toc3362377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900" b="0" i="1" u="none" strike="noStrike" cap="none" normalizeH="0" baseline="0" dirty="0" err="1" bmk="_Toc3362377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Aktionsgemeinschaft</a:t>
            </a:r>
            <a:r>
              <a:rPr kumimoji="0" lang="en-US" altLang="en-US" sz="900" b="0" i="1" u="none" strike="noStrike" cap="none" normalizeH="0" baseline="0" dirty="0" bmk="_Toc3362377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900" b="0" i="1" u="none" strike="noStrike" cap="none" normalizeH="0" baseline="0" dirty="0" err="1" bmk="_Toc3362377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Bildender</a:t>
            </a:r>
            <a:r>
              <a:rPr kumimoji="0" lang="en-US" altLang="en-US" sz="900" b="0" i="1" u="none" strike="noStrike" cap="none" normalizeH="0" baseline="0" dirty="0" bmk="_Toc3362377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900" b="0" i="1" u="none" strike="noStrike" cap="none" normalizeH="0" baseline="0" dirty="0" err="1" bmk="_Toc3362377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Künstlerinnen</a:t>
            </a:r>
            <a:r>
              <a:rPr kumimoji="0" lang="en-US" altLang="en-US" sz="900" b="0" i="1" u="none" strike="noStrike" cap="none" normalizeH="0" baseline="0" dirty="0" bmk="_Toc3362377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Vienna, 1983.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B11BBD1-F4B2-4BE3-944E-E22118CDA6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231" y="924636"/>
            <a:ext cx="2596232" cy="3864059"/>
          </a:xfrm>
          <a:prstGeom prst="rect">
            <a:avLst/>
          </a:prstGeom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564705D2-97AC-423F-B268-709650CE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9912" y="4221540"/>
            <a:ext cx="3868049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000" b="1" i="1" dirty="0">
                <a:solidFill>
                  <a:schemeClr val="bg2"/>
                </a:solidFill>
              </a:rPr>
              <a:t>All-women Art Spaces in Europe in the Long 1970s</a:t>
            </a:r>
            <a:br>
              <a:rPr lang="en-US" sz="1000" b="1" i="1" dirty="0">
                <a:solidFill>
                  <a:schemeClr val="bg2"/>
                </a:solidFill>
              </a:rPr>
            </a:br>
            <a:r>
              <a:rPr lang="en-US" sz="1000" dirty="0">
                <a:solidFill>
                  <a:schemeClr val="bg2"/>
                </a:solidFill>
              </a:rPr>
              <a:t>by </a:t>
            </a:r>
            <a:r>
              <a:rPr lang="en-US" sz="1000" dirty="0">
                <a:solidFill>
                  <a:schemeClr val="bg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Agata </a:t>
            </a:r>
            <a:r>
              <a:rPr lang="en-US" sz="1000" dirty="0" err="1">
                <a:solidFill>
                  <a:schemeClr val="bg2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Jakubowska</a:t>
            </a:r>
            <a:r>
              <a:rPr lang="en-US" sz="1000" dirty="0">
                <a:solidFill>
                  <a:schemeClr val="bg2"/>
                </a:solidFill>
              </a:rPr>
              <a:t> (Editor), </a:t>
            </a:r>
            <a:r>
              <a:rPr lang="en-US" sz="1000" dirty="0">
                <a:solidFill>
                  <a:schemeClr val="bg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Katy </a:t>
            </a:r>
            <a:r>
              <a:rPr lang="en-US" sz="1000" dirty="0" err="1">
                <a:solidFill>
                  <a:schemeClr val="bg2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Deepwell</a:t>
            </a:r>
            <a:r>
              <a:rPr lang="en-US" sz="1000" dirty="0">
                <a:solidFill>
                  <a:schemeClr val="bg2"/>
                </a:solidFill>
              </a:rPr>
              <a:t> (Editor)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919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25"/>
            <a:ext cx="9144000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>
            <a:spLocks noGrp="1"/>
          </p:cNvSpPr>
          <p:nvPr>
            <p:ph type="ctrTitle"/>
          </p:nvPr>
        </p:nvSpPr>
        <p:spPr>
          <a:xfrm>
            <a:off x="774125" y="3890631"/>
            <a:ext cx="2894700" cy="65743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00" b="1" dirty="0">
                <a:solidFill>
                  <a:schemeClr val="accent2"/>
                </a:solidFill>
              </a:rPr>
              <a:t>M</a:t>
            </a:r>
            <a:r>
              <a:rPr lang="en-US" sz="1700" b="1" dirty="0">
                <a:solidFill>
                  <a:schemeClr val="accent2"/>
                </a:solidFill>
              </a:rPr>
              <a:t>UJERES EN LA HISTORIA DEL ARTE COMPUTACIONAL</a:t>
            </a:r>
            <a:endParaRPr sz="1700" b="1" dirty="0">
              <a:solidFill>
                <a:schemeClr val="accent2"/>
              </a:solidFill>
            </a:endParaRPr>
          </a:p>
        </p:txBody>
      </p:sp>
      <p:cxnSp>
        <p:nvCxnSpPr>
          <p:cNvPr id="122" name="Google Shape;122;p20"/>
          <p:cNvCxnSpPr/>
          <p:nvPr/>
        </p:nvCxnSpPr>
        <p:spPr>
          <a:xfrm rot="10800000">
            <a:off x="-802000" y="3571875"/>
            <a:ext cx="39888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3">
            <a:extLst>
              <a:ext uri="{FF2B5EF4-FFF2-40B4-BE49-F238E27FC236}">
                <a16:creationId xmlns:a16="http://schemas.microsoft.com/office/drawing/2014/main" id="{B697AD38-A13F-4E3D-852E-C700A223D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457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3581400" y="-118282"/>
            <a:ext cx="4978218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P</a:t>
            </a:r>
            <a:r>
              <a:rPr lang="en-US" dirty="0"/>
              <a:t>RIMERAS MUJERES PROGRAMADORAS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7FF550B-58BC-49E7-8C03-5199B815E4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265" name="Picture 410">
            <a:extLst>
              <a:ext uri="{FF2B5EF4-FFF2-40B4-BE49-F238E27FC236}">
                <a16:creationId xmlns:a16="http://schemas.microsoft.com/office/drawing/2014/main" id="{6405990C-BF8C-44CE-9656-A4A50C5E2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775" y="796718"/>
            <a:ext cx="2505075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461A28E8-6E4B-49AE-AE6D-E483347D4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2480036"/>
            <a:ext cx="664753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7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Marylin </a:t>
            </a:r>
            <a:r>
              <a:rPr kumimoji="0" lang="en-US" altLang="en-US" sz="900" b="0" i="1" u="none" strike="noStrike" cap="none" normalizeH="0" baseline="0" dirty="0" err="1" bmk="_Toc3362377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Wescoff</a:t>
            </a:r>
            <a:r>
              <a:rPr kumimoji="0" lang="en-US" altLang="en-US" sz="900" b="0" i="1" u="none" strike="noStrike" cap="none" normalizeH="0" baseline="0" dirty="0" bmk="_Toc3362377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Ruth Lichterman, two of the </a:t>
            </a:r>
            <a:r>
              <a:rPr kumimoji="0" lang="en-US" altLang="en-US" sz="900" b="0" i="1" u="none" strike="noStrike" cap="none" normalizeH="0" baseline="0" dirty="0" err="1" bmk="_Toc3362377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programmemers</a:t>
            </a:r>
            <a:r>
              <a:rPr kumimoji="0" lang="en-US" altLang="en-US" sz="900" b="0" i="1" u="none" strike="noStrike" cap="none" normalizeH="0" baseline="0" dirty="0" bmk="_Toc3362377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the switchboard of ENIAC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02930D8-E08A-4234-AAE1-ADC070B9C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2338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268" name="Picture 408">
            <a:extLst>
              <a:ext uri="{FF2B5EF4-FFF2-40B4-BE49-F238E27FC236}">
                <a16:creationId xmlns:a16="http://schemas.microsoft.com/office/drawing/2014/main" id="{41FDF15B-6DA7-4D9D-AA2B-F1C1B7A3D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918" y="2803886"/>
            <a:ext cx="4494882" cy="181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B90CE1B-F4D6-472B-8524-D67CF184B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4262" y="4721613"/>
            <a:ext cx="5955476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7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Groups of computers at NACA (in 1958 NASA), circa 1935, in charge of satellite trajectory calculation and others.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705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solidFill>
                  <a:schemeClr val="accent2"/>
                </a:solidFill>
              </a:rPr>
              <a:t>Caída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mujeres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en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ciencias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computacionales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 err="1">
                <a:solidFill>
                  <a:schemeClr val="accent2"/>
                </a:solidFill>
              </a:rPr>
              <a:t>en</a:t>
            </a:r>
            <a:r>
              <a:rPr lang="en-US" dirty="0">
                <a:solidFill>
                  <a:schemeClr val="accent2"/>
                </a:solidFill>
              </a:rPr>
              <a:t> los 1980s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5B9CB83-6D4B-4404-8F85-0D926C455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9725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41" name="Picture 405">
            <a:extLst>
              <a:ext uri="{FF2B5EF4-FFF2-40B4-BE49-F238E27FC236}">
                <a16:creationId xmlns:a16="http://schemas.microsoft.com/office/drawing/2014/main" id="{429F34B6-E61A-47F4-943C-CD0752C1AD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7"/>
          <a:stretch>
            <a:fillRect/>
          </a:stretch>
        </p:blipFill>
        <p:spPr bwMode="auto">
          <a:xfrm>
            <a:off x="1021872" y="696036"/>
            <a:ext cx="5705721" cy="3550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1DCE3FBC-CA85-4BAF-BC43-7FBD982A4E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5145" y="4310850"/>
            <a:ext cx="709755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8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“What happened to Women in Computer Science in United States?” Source: National Science Foundation, American Bar Association, American Association of Medical Colleges. Credit: </a:t>
            </a:r>
            <a:r>
              <a:rPr kumimoji="0" lang="en-US" altLang="en-US" sz="900" b="0" i="1" u="none" strike="noStrike" cap="none" normalizeH="0" baseline="0" dirty="0" err="1" bmk="_Toc3362378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Quoctrung</a:t>
            </a:r>
            <a:r>
              <a:rPr kumimoji="0" lang="en-US" altLang="en-US" sz="900" b="0" i="1" u="none" strike="noStrike" cap="none" normalizeH="0" baseline="0" dirty="0" bmk="_Toc3362378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Bui/NPR. Data United States of America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915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3073400" y="-118282"/>
            <a:ext cx="5486218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PRIMERAS MUJERES ARTISTAS COMPUTACIONALES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969898C-3F32-4142-A178-0AE1E259E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217" name="Picture 404">
            <a:extLst>
              <a:ext uri="{FF2B5EF4-FFF2-40B4-BE49-F238E27FC236}">
                <a16:creationId xmlns:a16="http://schemas.microsoft.com/office/drawing/2014/main" id="{B2EAD160-7CAA-42BD-882B-B9365FCD2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24"/>
          <a:stretch>
            <a:fillRect/>
          </a:stretch>
        </p:blipFill>
        <p:spPr bwMode="auto">
          <a:xfrm>
            <a:off x="6178350" y="1043599"/>
            <a:ext cx="230505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7126585E-2EDC-4A93-80ED-6BB1D80F4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2325" y="2709755"/>
            <a:ext cx="29591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8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computer artist Lillian Schwartz’s Analysis of Mona Lisa “</a:t>
            </a:r>
            <a:r>
              <a:rPr kumimoji="0" lang="en-US" altLang="en-US" sz="900" b="0" i="1" u="none" strike="noStrike" cap="none" normalizeH="0" baseline="0" dirty="0" err="1" bmk="_Toc3362378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MonaLeo</a:t>
            </a:r>
            <a:r>
              <a:rPr kumimoji="0" lang="en-US" altLang="en-US" sz="900" b="0" i="1" u="none" strike="noStrike" cap="none" normalizeH="0" baseline="0" dirty="0" bmk="_Toc3362378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1984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221" name="Picture 401">
            <a:extLst>
              <a:ext uri="{FF2B5EF4-FFF2-40B4-BE49-F238E27FC236}">
                <a16:creationId xmlns:a16="http://schemas.microsoft.com/office/drawing/2014/main" id="{9BA24B0F-C453-47BF-8681-88D2B7353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4"/>
          <a:stretch>
            <a:fillRect/>
          </a:stretch>
        </p:blipFill>
        <p:spPr bwMode="auto">
          <a:xfrm>
            <a:off x="282575" y="990955"/>
            <a:ext cx="2790825" cy="176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00">
            <a:extLst>
              <a:ext uri="{FF2B5EF4-FFF2-40B4-BE49-F238E27FC236}">
                <a16:creationId xmlns:a16="http://schemas.microsoft.com/office/drawing/2014/main" id="{57179474-A79E-45AC-84AD-76B95DD36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6" r="2464"/>
          <a:stretch>
            <a:fillRect/>
          </a:stretch>
        </p:blipFill>
        <p:spPr bwMode="auto">
          <a:xfrm>
            <a:off x="3465722" y="1805342"/>
            <a:ext cx="19145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F450AD15-39FF-4D6B-B166-C9579B0A03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77B90A7E-BDF9-4597-A378-0FB0E14B17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575" y="2894421"/>
            <a:ext cx="2790825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900" i="1" dirty="0" bmk="_Toc33623784">
                <a:solidFill>
                  <a:srgbClr val="44546A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Frame </a:t>
            </a:r>
            <a:r>
              <a:rPr kumimoji="0" lang="en-US" altLang="en-US" sz="900" b="0" i="1" u="none" strike="noStrike" cap="none" normalizeH="0" baseline="0" dirty="0" bmk="_Toc3362378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</a:t>
            </a:r>
            <a:r>
              <a:rPr kumimoji="0" lang="en-US" altLang="en-US" sz="900" b="0" i="1" u="none" strike="noStrike" cap="none" normalizeH="0" baseline="0" dirty="0" err="1" bmk="_Toc3362378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Pixillation</a:t>
            </a:r>
            <a:r>
              <a:rPr kumimoji="0" lang="en-US" altLang="en-US" sz="900" b="0" i="1" u="none" strike="noStrike" cap="none" normalizeH="0" baseline="0" dirty="0" bmk="_Toc3362378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four-minute film by Lillian Schwarz 1970 commissioned by AT&amp;T Bell Laboratories.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0B6C00AA-FBF5-48F4-A5B8-FDC8478A1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0809" y="3823923"/>
            <a:ext cx="367630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Interruptions (1969) by Vera Molnar is a plotter drawing. The image was made by a pen attached to a computer-controlled drawing machine – in this instance an IBM 370 with an IBM 2250 cathode ray tube (CRT) monitor and plotter</a:t>
            </a: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2831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2"/>
                </a:solidFill>
              </a:rPr>
              <a:t>TABLE</a:t>
            </a:r>
            <a:endParaRPr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7410" name="Picture 399">
            <a:extLst>
              <a:ext uri="{FF2B5EF4-FFF2-40B4-BE49-F238E27FC236}">
                <a16:creationId xmlns:a16="http://schemas.microsoft.com/office/drawing/2014/main" id="{B4181950-D128-4935-817E-1FD1FBED3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600" y="924636"/>
            <a:ext cx="2239313" cy="167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9C95122-818C-4897-9F03-484CD070B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073DC0-A03E-4601-9C15-16C25528C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" y="268353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kumimoji="0" lang="en-US" altLang="en-US" sz="900" b="0" i="1" u="none" strike="noStrike" cap="none" normalizeH="0" baseline="0" dirty="0" bmk="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igure </a:t>
            </a:r>
            <a:r>
              <a:rPr kumimoji="0" lang="en-US" altLang="en-US" sz="900" b="0" i="1" u="none" strike="noStrike" cap="none" normalizeH="0" baseline="0" dirty="0" bmk="_Toc3362378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34 Invitation to Cybernetic Serendipity. 1968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3D7771-5B2C-4AC2-B6BC-53B37C224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5700" y="4362865"/>
            <a:ext cx="456254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err="1" bmk="_Toc33623787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Jasia</a:t>
            </a:r>
            <a:r>
              <a:rPr kumimoji="0" lang="en-US" altLang="en-US" sz="900" b="0" i="1" u="none" strike="noStrike" cap="none" normalizeH="0" baseline="0" dirty="0" bmk="_Toc33623787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Reichardt presenting Cybernetic Serendipity, 1968, London. Fragment of the video, retrieved from www.youtube.com/watch?v=n8TJx8n9UsA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" name="Online Media 6" title="Cybernetic Serendipity (ICA) - Late Night Lineup (1968)">
            <a:hlinkClick r:id="" action="ppaction://media"/>
            <a:extLst>
              <a:ext uri="{FF2B5EF4-FFF2-40B4-BE49-F238E27FC236}">
                <a16:creationId xmlns:a16="http://schemas.microsoft.com/office/drawing/2014/main" id="{36603335-9CC7-45E7-8792-51D4424A481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3411825" y="457200"/>
            <a:ext cx="5071575" cy="380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29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2"/>
                </a:solidFill>
              </a:rPr>
              <a:t>TABLE</a:t>
            </a:r>
            <a:endParaRPr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87" name="Picture 397">
            <a:extLst>
              <a:ext uri="{FF2B5EF4-FFF2-40B4-BE49-F238E27FC236}">
                <a16:creationId xmlns:a16="http://schemas.microsoft.com/office/drawing/2014/main" id="{D71DD0B7-E4CB-47F2-B6BA-CC740A766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7" y="796718"/>
            <a:ext cx="27336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396">
            <a:extLst>
              <a:ext uri="{FF2B5EF4-FFF2-40B4-BE49-F238E27FC236}">
                <a16:creationId xmlns:a16="http://schemas.microsoft.com/office/drawing/2014/main" id="{82DF2E68-EF59-4948-8DF1-A0897F8057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7"/>
          <a:stretch>
            <a:fillRect/>
          </a:stretch>
        </p:blipFill>
        <p:spPr bwMode="auto">
          <a:xfrm>
            <a:off x="755650" y="3188033"/>
            <a:ext cx="249555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5" name="Picture 395">
            <a:extLst>
              <a:ext uri="{FF2B5EF4-FFF2-40B4-BE49-F238E27FC236}">
                <a16:creationId xmlns:a16="http://schemas.microsoft.com/office/drawing/2014/main" id="{19ACE331-53A7-47EE-938C-9441B46DB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49" y="1093456"/>
            <a:ext cx="29241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D86AA2-77C6-41AD-82C5-7EFB1BA3C6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6" y="1830277"/>
            <a:ext cx="238125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8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Sonia Sheridan manipulating the </a:t>
            </a:r>
            <a:r>
              <a:rPr kumimoji="0" lang="en-US" altLang="en-US" sz="900" b="0" i="1" u="none" strike="noStrike" cap="none" normalizeH="0" baseline="0" dirty="0" err="1" bmk="_Toc3362378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Cromemco</a:t>
            </a:r>
            <a:r>
              <a:rPr kumimoji="0" lang="en-US" altLang="en-US" sz="900" b="0" i="1" u="none" strike="noStrike" cap="none" normalizeH="0" baseline="0" dirty="0" bmk="_Toc3362378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Z-2D system with EASEL software, 1982. Courtesy The Daniel Langlois Foundation for Art, Science, and Technology, Sonia Landy Sheridan fonds.</a:t>
            </a: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900" b="0" i="1" u="none" strike="noStrike" cap="none" normalizeH="0" baseline="0" dirty="0">
              <a:ln>
                <a:noFill/>
              </a:ln>
              <a:solidFill>
                <a:srgbClr val="44546A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F7AB379-941F-4D2B-A13B-EFA76BAD5F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1200" y="4227380"/>
            <a:ext cx="3327400" cy="1061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571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8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Barbara Sykes jamming and performing on the image processor during </a:t>
            </a:r>
            <a:r>
              <a:rPr kumimoji="0" lang="en-US" altLang="en-US" sz="900" b="0" i="1" u="none" strike="noStrike" cap="none" normalizeH="0" baseline="0" dirty="0" bmk="_Toc33623789">
                <a:ln>
                  <a:noFill/>
                </a:ln>
                <a:solidFill>
                  <a:srgbClr val="323E4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“Environmental Symmetry,” 1977, a day-long multimonitor, interactive performance environment that included audience participation, dancers, and musicians. Courtesy of Barbara Sykes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571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F7335C7D-EAE6-4FEC-80CA-1E951C825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8452" y="3015560"/>
            <a:ext cx="238125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kumimoji="0" lang="en-US" altLang="en-US" sz="900" b="0" i="1" u="none" strike="noStrike" cap="none" normalizeH="0" baseline="0" dirty="0" bmk="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igure </a:t>
            </a:r>
            <a:r>
              <a:rPr kumimoji="0" lang="en-US" altLang="en-US" sz="900" b="0" i="1" u="none" strike="noStrike" cap="none" normalizeH="0" baseline="0" dirty="0" bmk="_Toc3362379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38 Steve Waldeck teaching electronics and kinetics to his female and male students at the School of Art Institute of Chicago, late 1970s, in ats@50, 2019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9094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CUATRO DÉCADAS DESPUÉS…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433" name="Picture 402">
            <a:extLst>
              <a:ext uri="{FF2B5EF4-FFF2-40B4-BE49-F238E27FC236}">
                <a16:creationId xmlns:a16="http://schemas.microsoft.com/office/drawing/2014/main" id="{CFCFF682-ABC3-4A7B-BB2A-3E906764A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99"/>
          <a:stretch>
            <a:fillRect/>
          </a:stretch>
        </p:blipFill>
        <p:spPr bwMode="auto">
          <a:xfrm>
            <a:off x="629199" y="796718"/>
            <a:ext cx="2545801" cy="3586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9570073-23B1-463B-BA3E-4A7D3BA67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8D61D6-5CB1-434E-8280-81C684A78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570" y="4484151"/>
            <a:ext cx="306365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8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 and Technology Poster, 1971, LACMA, Los Angeles.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Picture 7" descr="A picture containing chart&#10;&#10;Description automatically generated">
            <a:extLst>
              <a:ext uri="{FF2B5EF4-FFF2-40B4-BE49-F238E27FC236}">
                <a16:creationId xmlns:a16="http://schemas.microsoft.com/office/drawing/2014/main" id="{B31A1E5B-4D4F-4798-9FF3-82974E5488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3213" y="796718"/>
            <a:ext cx="4236930" cy="317769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5349AAB-C078-465A-8392-C61DFCA32E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3213" y="4151953"/>
            <a:ext cx="1858201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ES" altLang="en-US" sz="900" i="1" dirty="0" bmk="_Toc33623783">
                <a:solidFill>
                  <a:srgbClr val="44546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C</a:t>
            </a:r>
            <a:r>
              <a:rPr lang="en-US" altLang="en-US" sz="900" i="1" dirty="0" err="1" bmk="_Toc33623783">
                <a:solidFill>
                  <a:srgbClr val="44546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ampaña</a:t>
            </a:r>
            <a:r>
              <a:rPr lang="en-US" altLang="en-US" sz="900" i="1" dirty="0" bmk="_Toc33623783">
                <a:solidFill>
                  <a:srgbClr val="44546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#</a:t>
            </a:r>
            <a:r>
              <a:rPr lang="en-US" altLang="en-US" sz="900" i="1" dirty="0" err="1" bmk="_Toc33623783">
                <a:solidFill>
                  <a:srgbClr val="44546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kissmyars</a:t>
            </a:r>
            <a:r>
              <a:rPr lang="en-US" altLang="en-US" sz="900" i="1" dirty="0" bmk="_Toc33623783">
                <a:solidFill>
                  <a:srgbClr val="44546A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2016 Linz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543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MUJERES EN FLUXUS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9458" name="Picture 393">
            <a:extLst>
              <a:ext uri="{FF2B5EF4-FFF2-40B4-BE49-F238E27FC236}">
                <a16:creationId xmlns:a16="http://schemas.microsoft.com/office/drawing/2014/main" id="{8BFDF388-593E-41AD-BAC3-96BFFDD46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68" y="998526"/>
            <a:ext cx="2976496" cy="3093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57" name="Picture 392">
            <a:extLst>
              <a:ext uri="{FF2B5EF4-FFF2-40B4-BE49-F238E27FC236}">
                <a16:creationId xmlns:a16="http://schemas.microsoft.com/office/drawing/2014/main" id="{B849087E-D774-41E1-9FE5-B84EFAA0D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1034022"/>
            <a:ext cx="4513932" cy="305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98B5031F-CE6C-4135-A948-76A40567F4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-2190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43916E2-CC28-46DA-8269-0E5759B4E8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968" y="4193548"/>
            <a:ext cx="3243196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9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Anna Lockwood et al. Women’s Work (self-published, 1975)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53E0B1B-9081-49F1-93ED-E3CB4BE99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0932" y="4193548"/>
            <a:ext cx="3239818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9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left: </a:t>
            </a:r>
            <a:r>
              <a:rPr kumimoji="0" lang="en-US" altLang="en-US" sz="900" b="0" i="1" u="none" strike="noStrike" cap="none" normalizeH="0" baseline="0" dirty="0" err="1" bmk="_Toc3362379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Shigeko</a:t>
            </a:r>
            <a:r>
              <a:rPr kumimoji="0" lang="en-US" altLang="en-US" sz="900" b="0" i="1" u="none" strike="noStrike" cap="none" normalizeH="0" baseline="0" dirty="0" bmk="_Toc3362379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Kubota, Alison Knowles, Mieko </a:t>
            </a:r>
            <a:r>
              <a:rPr kumimoji="0" lang="en-US" altLang="en-US" sz="900" b="0" i="1" u="none" strike="noStrike" cap="none" normalizeH="0" baseline="0" dirty="0" err="1" bmk="_Toc3362379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Shiomi</a:t>
            </a:r>
            <a:r>
              <a:rPr kumimoji="0" lang="en-US" altLang="en-US" sz="900" b="0" i="1" u="none" strike="noStrike" cap="none" normalizeH="0" baseline="0" dirty="0" bmk="_Toc3362379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Yoko Ono, Carolee Schneemann, and Sara Seagull, at the Fluxus exhibition ‘‘</a:t>
            </a:r>
            <a:r>
              <a:rPr kumimoji="0" lang="en-US" altLang="en-US" sz="900" b="0" i="1" u="none" strike="noStrike" cap="none" normalizeH="0" baseline="0" dirty="0" err="1" bmk="_Toc3362379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Ubi</a:t>
            </a:r>
            <a:r>
              <a:rPr kumimoji="0" lang="en-US" altLang="en-US" sz="900" b="0" i="1" u="none" strike="noStrike" cap="none" normalizeH="0" baseline="0" dirty="0" bmk="_Toc3362379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Fluxus, </a:t>
            </a:r>
            <a:r>
              <a:rPr kumimoji="0" lang="en-US" altLang="en-US" sz="900" b="0" i="1" u="none" strike="noStrike" cap="none" normalizeH="0" baseline="0" dirty="0" err="1" bmk="_Toc3362379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Ibi</a:t>
            </a:r>
            <a:r>
              <a:rPr kumimoji="0" lang="en-US" altLang="en-US" sz="900" b="0" i="1" u="none" strike="noStrike" cap="none" normalizeH="0" baseline="0" dirty="0" bmk="_Toc33623793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Motus’’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5919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4368800" y="-118282"/>
            <a:ext cx="4190818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REDES DE MUJERES EN ARTE POSTAL 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B1BE79F6-1F7E-493A-88DD-43AE18B2C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67372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05" name="Picture 391">
            <a:extLst>
              <a:ext uri="{FF2B5EF4-FFF2-40B4-BE49-F238E27FC236}">
                <a16:creationId xmlns:a16="http://schemas.microsoft.com/office/drawing/2014/main" id="{AB999B72-78F6-4CAE-977D-34E4E742E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773" y="957524"/>
            <a:ext cx="2924175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BAF133E8-7E72-4DEB-8E5D-B2E390848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0225" y="2483214"/>
            <a:ext cx="2261977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9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Freya </a:t>
            </a:r>
            <a:r>
              <a:rPr kumimoji="0" lang="en-US" altLang="en-US" sz="900" b="0" i="1" u="none" strike="noStrike" cap="none" normalizeH="0" baseline="0" dirty="0" err="1" bmk="_Toc3362379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Zabitsky</a:t>
            </a:r>
            <a:r>
              <a:rPr kumimoji="0" lang="en-US" altLang="en-US" sz="900" b="0" i="1" u="none" strike="noStrike" cap="none" normalizeH="0" baseline="0" dirty="0" bmk="_Toc3362379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Men Make Manifestos, U.S.A., 1987(?). </a:t>
            </a:r>
            <a:r>
              <a:rPr kumimoji="0" lang="en-US" altLang="en-US" sz="900" b="0" i="1" u="none" strike="noStrike" cap="none" normalizeH="0" baseline="0" dirty="0" err="1" bmk="_Toc3362379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Handcarved</a:t>
            </a:r>
            <a:r>
              <a:rPr kumimoji="0" lang="en-US" altLang="en-US" sz="900" b="0" i="1" u="none" strike="noStrike" cap="none" normalizeH="0" baseline="0" dirty="0" bmk="_Toc3362379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Rubber Stamp. Retrieved from Friedman, 1995.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7EDE6466-1F24-4CDC-9E68-0E9A530D1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67372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08" name="Picture 390">
            <a:extLst>
              <a:ext uri="{FF2B5EF4-FFF2-40B4-BE49-F238E27FC236}">
                <a16:creationId xmlns:a16="http://schemas.microsoft.com/office/drawing/2014/main" id="{29738F5C-6B08-4FB6-BBAB-FC6E813AA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36"/>
          <a:stretch>
            <a:fillRect/>
          </a:stretch>
        </p:blipFill>
        <p:spPr bwMode="auto">
          <a:xfrm>
            <a:off x="426263" y="1219403"/>
            <a:ext cx="1819275" cy="240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537D9540-DE94-47AD-95B4-FB01A2211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478" y="3844612"/>
            <a:ext cx="28860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9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Pat </a:t>
            </a:r>
            <a:r>
              <a:rPr kumimoji="0" lang="en-US" altLang="en-US" sz="900" b="0" i="1" u="none" strike="noStrike" cap="none" normalizeH="0" baseline="0" dirty="0" err="1" bmk="_Toc3362379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Larter</a:t>
            </a:r>
            <a:r>
              <a:rPr kumimoji="0" lang="en-US" altLang="en-US" sz="900" b="0" i="1" u="none" strike="noStrike" cap="none" normalizeH="0" baseline="0" dirty="0" bmk="_Toc3362379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rubberstamps. Letter to </a:t>
            </a:r>
            <a:r>
              <a:rPr kumimoji="0" lang="en-US" altLang="en-US" sz="900" b="0" i="1" u="none" strike="noStrike" cap="none" normalizeH="0" baseline="0" dirty="0" err="1" bmk="_Toc3362379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Lomholt</a:t>
            </a:r>
            <a:r>
              <a:rPr kumimoji="0" lang="en-US" altLang="en-US" sz="900" b="0" i="1" u="none" strike="noStrike" cap="none" normalizeH="0" baseline="0" dirty="0" bmk="_Toc3362379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1978-11-19. Envelope. Pat and Richard </a:t>
            </a:r>
            <a:r>
              <a:rPr kumimoji="0" lang="en-US" altLang="en-US" sz="900" b="0" i="1" u="none" strike="noStrike" cap="none" normalizeH="0" baseline="0" dirty="0" err="1" bmk="_Toc3362379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Larter</a:t>
            </a:r>
            <a:r>
              <a:rPr kumimoji="0" lang="en-US" altLang="en-US" sz="900" b="0" i="1" u="none" strike="noStrike" cap="none" normalizeH="0" baseline="0" dirty="0" bmk="_Toc3362379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Australia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8">
            <a:extLst>
              <a:ext uri="{FF2B5EF4-FFF2-40B4-BE49-F238E27FC236}">
                <a16:creationId xmlns:a16="http://schemas.microsoft.com/office/drawing/2014/main" id="{C89CDBC2-657E-490F-BE9A-697E050101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8478" y="1752569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1511" name="Picture 388">
            <a:extLst>
              <a:ext uri="{FF2B5EF4-FFF2-40B4-BE49-F238E27FC236}">
                <a16:creationId xmlns:a16="http://schemas.microsoft.com/office/drawing/2014/main" id="{A3CFC8B6-3C8D-49A4-9A7D-92591A3E2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160" y="1902329"/>
            <a:ext cx="2886075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9">
            <a:extLst>
              <a:ext uri="{FF2B5EF4-FFF2-40B4-BE49-F238E27FC236}">
                <a16:creationId xmlns:a16="http://schemas.microsoft.com/office/drawing/2014/main" id="{4014E9C8-192D-431A-9CB0-D75C35795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300" y="4144133"/>
            <a:ext cx="3794629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797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Beth Jacobson, </a:t>
            </a:r>
            <a:r>
              <a:rPr kumimoji="0" lang="en-US" altLang="en-US" sz="900" b="0" i="1" u="none" strike="noStrike" cap="none" normalizeH="0" baseline="0" dirty="0" err="1" bmk="_Toc33623797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Girlilla</a:t>
            </a:r>
            <a:r>
              <a:rPr kumimoji="0" lang="en-US" altLang="en-US" sz="900" b="0" i="1" u="none" strike="noStrike" cap="none" normalizeH="0" baseline="0" dirty="0" bmk="_Toc33623797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Post, USA, 1994, </a:t>
            </a:r>
            <a:r>
              <a:rPr kumimoji="0" lang="en-US" altLang="en-US" sz="900" b="0" i="1" u="none" strike="noStrike" cap="none" normalizeH="0" baseline="0" dirty="0" err="1" bmk="_Toc33623797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Handcanceled</a:t>
            </a:r>
            <a:r>
              <a:rPr kumimoji="0" lang="en-US" altLang="en-US" sz="900" b="0" i="1" u="none" strike="noStrike" cap="none" normalizeH="0" baseline="0" dirty="0" bmk="_Toc33623797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Artists’ Stamp.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215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3467100" y="-118282"/>
            <a:ext cx="5092518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/>
              <a:t>P</a:t>
            </a:r>
            <a:r>
              <a:rPr lang="en-US" dirty="0"/>
              <a:t>RIMERA EXPOSICIÓN COLECTIVA DE MUJERES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670BCA4-7A4F-43BA-ABA8-A4B776EDE7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600" y="417096"/>
            <a:ext cx="4178100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Women and Technology 1986, New York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481" name="Picture 373">
            <a:extLst>
              <a:ext uri="{FF2B5EF4-FFF2-40B4-BE49-F238E27FC236}">
                <a16:creationId xmlns:a16="http://schemas.microsoft.com/office/drawing/2014/main" id="{B6FCA0FC-30DB-456B-AB94-299A72751E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236" y="787708"/>
            <a:ext cx="2947528" cy="3659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DCD7786F-301A-4921-BF83-DB65DAD87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64900" y="433941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kumimoji="0" lang="en-US" altLang="en-US" sz="900" b="0" i="1" u="none" strike="noStrike" cap="none" normalizeH="0" baseline="0" dirty="0" bmk="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igure </a:t>
            </a:r>
            <a:r>
              <a:rPr kumimoji="0" lang="en-US" altLang="en-US" sz="900" b="0" i="1" u="none" strike="noStrike" cap="none" normalizeH="0" baseline="0" dirty="0" bmk="_Toc3362381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58 Women and Technology, silkscreen print, Barbara </a:t>
            </a:r>
            <a:r>
              <a:rPr kumimoji="0" lang="en-US" altLang="en-US" sz="900" b="0" i="1" u="none" strike="noStrike" cap="none" normalizeH="0" baseline="0" dirty="0" err="1" bmk="_Toc3362381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Nessim</a:t>
            </a:r>
            <a:r>
              <a:rPr kumimoji="0" lang="en-US" altLang="en-US" sz="900" b="0" i="1" u="none" strike="noStrike" cap="none" normalizeH="0" baseline="0" dirty="0" bmk="_Toc3362381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1986. Museum no. E.62-2013 </a:t>
            </a:r>
            <a:br>
              <a:rPr kumimoji="0" lang="en-US" altLang="en-US" sz="900" b="0" i="1" u="none" strike="noStrike" cap="none" normalizeH="0" baseline="0" dirty="0" bmk="_Toc3362381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altLang="en-US" sz="900" b="0" i="1" u="none" strike="noStrike" cap="none" normalizeH="0" baseline="0" dirty="0" bmk="_Toc3362381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© Victoria and Albert Museum, London/ Barbara </a:t>
            </a:r>
            <a:r>
              <a:rPr kumimoji="0" lang="en-US" altLang="en-US" sz="900" b="0" i="1" u="none" strike="noStrike" cap="none" normalizeH="0" baseline="0" dirty="0" err="1" bmk="_Toc3362381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Nessim</a:t>
            </a:r>
            <a:r>
              <a:rPr kumimoji="0" lang="en-US" altLang="en-US" sz="900" b="0" i="1" u="none" strike="noStrike" cap="none" normalizeH="0" baseline="0" dirty="0" bmk="_Toc3362381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Retrieved from Lenz, 2014.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0010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2"/>
                </a:solidFill>
              </a:rPr>
              <a:t>TABLE</a:t>
            </a:r>
            <a:endParaRPr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AD2B529-C86A-4C21-A8C4-7F357E74F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314" y="638559"/>
            <a:ext cx="5657318" cy="487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25392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Addressing Images, 1991 &amp; Women and Technology SIGGRAPH L.A 1992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1F3763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7649" name="Picture 372">
            <a:extLst>
              <a:ext uri="{FF2B5EF4-FFF2-40B4-BE49-F238E27FC236}">
                <a16:creationId xmlns:a16="http://schemas.microsoft.com/office/drawing/2014/main" id="{DA4DD105-E42B-4ADF-A674-7C103B1117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1032682"/>
            <a:ext cx="2657475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84FE9139-8B33-4B6E-9DC0-D390AB60C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4319492"/>
            <a:ext cx="265747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kumimoji="0" lang="en-US" altLang="en-US" sz="900" b="0" i="1" u="none" strike="noStrike" cap="none" normalizeH="0" baseline="0" dirty="0" bmk="">
                <a:ln>
                  <a:noFill/>
                </a:ln>
                <a:solidFill>
                  <a:srgbClr val="44546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igure </a:t>
            </a:r>
            <a:r>
              <a:rPr kumimoji="0" lang="en-US" altLang="en-US" sz="900" b="0" i="1" u="none" strike="noStrike" cap="none" normalizeH="0" baseline="0" dirty="0" bmk="_Toc3362381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59 Addressing Images. Exhibition poster designed by Beth </a:t>
            </a:r>
            <a:r>
              <a:rPr kumimoji="0" lang="en-US" altLang="en-US" sz="900" b="0" i="1" u="none" strike="noStrike" cap="none" normalizeH="0" baseline="0" dirty="0" err="1" bmk="_Toc3362381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Regardz</a:t>
            </a:r>
            <a:r>
              <a:rPr kumimoji="0" lang="en-US" altLang="en-US" sz="900" b="0" i="1" u="none" strike="noStrike" cap="none" normalizeH="0" baseline="0" dirty="0" bmk="_Toc3362381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Lucia </a:t>
            </a:r>
            <a:r>
              <a:rPr kumimoji="0" lang="en-US" altLang="en-US" sz="900" b="0" i="1" u="none" strike="noStrike" cap="none" normalizeH="0" baseline="0" dirty="0" err="1" bmk="_Toc3362381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Grossberger</a:t>
            </a:r>
            <a:r>
              <a:rPr kumimoji="0" lang="en-US" altLang="en-US" sz="900" b="0" i="1" u="none" strike="noStrike" cap="none" normalizeH="0" baseline="0" dirty="0" bmk="_Toc3362381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1991. </a:t>
            </a:r>
            <a:br>
              <a:rPr kumimoji="0" lang="en-US" altLang="en-US" sz="900" b="0" i="1" u="none" strike="noStrike" cap="none" normalizeH="0" baseline="0" dirty="0" bmk="_Toc3362381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altLang="en-US" sz="900" b="0" i="1" u="none" strike="noStrike" cap="none" normalizeH="0" baseline="0" dirty="0" bmk="_Toc3362381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Courtesy: Lucia </a:t>
            </a:r>
            <a:r>
              <a:rPr kumimoji="0" lang="en-US" altLang="en-US" sz="900" b="0" i="1" u="none" strike="noStrike" cap="none" normalizeH="0" baseline="0" dirty="0" err="1" bmk="_Toc3362381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Grossberger</a:t>
            </a:r>
            <a:r>
              <a:rPr kumimoji="0" lang="en-US" altLang="en-US" sz="900" b="0" i="1" u="none" strike="noStrike" cap="none" normalizeH="0" baseline="0" dirty="0" bmk="_Toc3362381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Picture 371">
            <a:extLst>
              <a:ext uri="{FF2B5EF4-FFF2-40B4-BE49-F238E27FC236}">
                <a16:creationId xmlns:a16="http://schemas.microsoft.com/office/drawing/2014/main" id="{E659BF77-C0D6-4809-8817-3A8278208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443" y="1210713"/>
            <a:ext cx="4459957" cy="2272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83213CA2-E8CD-4D92-B35D-350FA0CB3B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1150" y="3610351"/>
            <a:ext cx="4527550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1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Catalog/invitation letter page from ‘Women and Technology’ Symposium, L.A. SIGGRAPH, 1991. </a:t>
            </a:r>
            <a:br>
              <a:rPr kumimoji="0" lang="en-US" altLang="en-US" sz="900" b="0" i="1" u="none" strike="noStrike" cap="none" normalizeH="0" baseline="0" dirty="0" bmk="_Toc3362381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altLang="en-US" sz="900" b="0" i="1" u="none" strike="noStrike" cap="none" normalizeH="0" baseline="0" dirty="0" bmk="_Toc3362381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Courtesy: Lucia </a:t>
            </a:r>
            <a:r>
              <a:rPr kumimoji="0" lang="en-US" altLang="en-US" sz="900" b="0" i="1" u="none" strike="noStrike" cap="none" normalizeH="0" baseline="0" dirty="0" err="1" bmk="_Toc3362381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Grossberger</a:t>
            </a:r>
            <a:r>
              <a:rPr kumimoji="0" lang="en-US" altLang="en-US" sz="900" b="0" i="1" u="none" strike="noStrike" cap="none" normalizeH="0" baseline="0" dirty="0" bmk="_Toc3362381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678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PRIMER PROGRAMA EN FESTIVAL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3555" name="Picture 368">
            <a:extLst>
              <a:ext uri="{FF2B5EF4-FFF2-40B4-BE49-F238E27FC236}">
                <a16:creationId xmlns:a16="http://schemas.microsoft.com/office/drawing/2014/main" id="{73002AC1-8F5D-4BB5-83AD-A33E7362A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72" y="1181455"/>
            <a:ext cx="21907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4" name="Picture 367">
            <a:extLst>
              <a:ext uri="{FF2B5EF4-FFF2-40B4-BE49-F238E27FC236}">
                <a16:creationId xmlns:a16="http://schemas.microsoft.com/office/drawing/2014/main" id="{1BA6A8A4-CA26-42BF-9710-82EC87EFC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7" t="6500" r="3983"/>
          <a:stretch>
            <a:fillRect/>
          </a:stretch>
        </p:blipFill>
        <p:spPr bwMode="auto">
          <a:xfrm>
            <a:off x="5725338" y="1099485"/>
            <a:ext cx="2495322" cy="3148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3" name="Picture 366">
            <a:extLst>
              <a:ext uri="{FF2B5EF4-FFF2-40B4-BE49-F238E27FC236}">
                <a16:creationId xmlns:a16="http://schemas.microsoft.com/office/drawing/2014/main" id="{26E2FE4E-E40A-4609-AD15-99A9DD8404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434" y="1129020"/>
            <a:ext cx="1965220" cy="296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A2FC903-1B0B-4D09-BFD0-DDB49D9DD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218" y="622959"/>
            <a:ext cx="3052439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UTOPIA/DYSTOPIA, 1995 SAN FRANCISCO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26B141-D052-4840-A4F3-7EAEA2C76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810" y="4290460"/>
            <a:ext cx="249532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1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UTOPIA/DYSTOPIA poster, designed by Rex Ray. San Francisco, April 1995. Courtesy of Lucia </a:t>
            </a:r>
            <a:r>
              <a:rPr kumimoji="0" lang="en-US" altLang="en-US" sz="900" b="0" i="1" u="none" strike="noStrike" cap="none" normalizeH="0" baseline="0" dirty="0" err="1" bmk="_Toc3362381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Grossberger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309792-8079-43F0-8264-A1C8D8963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0870" y="44542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kumimoji="0" lang="en-US" altLang="en-US" sz="900" b="0" i="1" u="none" strike="noStrike" cap="none" normalizeH="0" baseline="0" dirty="0" bmk="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igure </a:t>
            </a:r>
            <a:r>
              <a:rPr kumimoji="0" lang="en-US" altLang="en-US" sz="900" b="0" i="1" u="none" strike="noStrike" cap="none" normalizeH="0" baseline="0" dirty="0" bmk="_Toc3362381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63 UTOPIA/DYSTOPIA poster, 1995. </a:t>
            </a:r>
            <a:br>
              <a:rPr kumimoji="0" lang="en-US" altLang="en-US" sz="900" b="0" i="1" u="none" strike="noStrike" cap="none" normalizeH="0" baseline="0" dirty="0" bmk="_Toc3362381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en-US" altLang="en-US" sz="900" b="0" i="1" u="none" strike="noStrike" cap="none" normalizeH="0" baseline="0" dirty="0" bmk="_Toc3362381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Courtesy of The LAB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3A6DD53-6B8C-4430-89C1-A1BAB6109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7821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kumimoji="0" lang="en-US" altLang="en-US" sz="900" b="0" i="1" u="none" strike="noStrike" cap="none" normalizeH="0" baseline="0" bmk="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igure </a:t>
            </a:r>
            <a:r>
              <a:rPr kumimoji="0" lang="en-US" altLang="en-US" sz="900" b="0" i="1" u="none" strike="noStrike" cap="none" normalizeH="0" baseline="0" bmk="_Toc33623816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64 VIRTUAL FEMALE, in UTOPIA/DYSTOPIA poster, designed by Rex Ray. San Francisco, April 1995.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138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accent2"/>
                </a:solidFill>
              </a:rPr>
              <a:t>VSN - CIBERFEMINISMO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530" name="Picture 365">
            <a:extLst>
              <a:ext uri="{FF2B5EF4-FFF2-40B4-BE49-F238E27FC236}">
                <a16:creationId xmlns:a16="http://schemas.microsoft.com/office/drawing/2014/main" id="{00971E95-5612-409E-B46B-7871632E4B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95"/>
          <a:stretch>
            <a:fillRect/>
          </a:stretch>
        </p:blipFill>
        <p:spPr bwMode="auto">
          <a:xfrm>
            <a:off x="546300" y="1509837"/>
            <a:ext cx="3822500" cy="222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29" name="Picture 364">
            <a:extLst>
              <a:ext uri="{FF2B5EF4-FFF2-40B4-BE49-F238E27FC236}">
                <a16:creationId xmlns:a16="http://schemas.microsoft.com/office/drawing/2014/main" id="{B2173C14-4E4D-403C-ABCD-744DE677B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1" y="1509836"/>
            <a:ext cx="3958481" cy="2020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FD6A386-CFEC-4D18-AD7D-F32B7B3DF1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6D57866-82C4-4CAB-9623-E47B6DC32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300" y="3899421"/>
            <a:ext cx="28448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17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Three of VNS members posing in front of a billboard based on the </a:t>
            </a:r>
            <a:r>
              <a:rPr kumimoji="0" lang="en-US" altLang="en-US" sz="900" b="0" i="1" u="none" strike="noStrike" cap="none" normalizeH="0" baseline="0" dirty="0" err="1" bmk="_Toc33623817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Cyberfeminist</a:t>
            </a:r>
            <a:r>
              <a:rPr kumimoji="0" lang="en-US" altLang="en-US" sz="900" b="0" i="1" u="none" strike="noStrike" cap="none" normalizeH="0" baseline="0" dirty="0" bmk="_Toc33623817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Manifesto, shown on the side of Tin Sheds Gallery, Sydney, in 1992. Source: www.rhizome.org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7D7A20E8-9506-4F50-BEED-312B29282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1713" y="3952353"/>
            <a:ext cx="3101744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1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VNS Matrix postcard, 1994. Left to Right Francesca Da Rimini, Virginia Barratt, Julianne Pierce, Josephine </a:t>
            </a:r>
            <a:r>
              <a:rPr kumimoji="0" lang="en-US" altLang="en-US" sz="900" b="0" i="1" u="none" strike="noStrike" cap="none" normalizeH="0" baseline="0" dirty="0" err="1" bmk="_Toc3362381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Starrs</a:t>
            </a:r>
            <a:r>
              <a:rPr kumimoji="0" lang="en-US" altLang="en-US" sz="900" b="0" i="1" u="none" strike="noStrike" cap="none" normalizeH="0" baseline="0" dirty="0" bmk="_Toc3362381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Image courtesy of </a:t>
            </a:r>
            <a:r>
              <a:rPr kumimoji="0" lang="en-US" altLang="en-US" sz="900" b="0" i="1" u="none" strike="noStrike" cap="none" normalizeH="0" baseline="0" dirty="0" err="1" bmk="_Toc3362381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Virgina</a:t>
            </a:r>
            <a:r>
              <a:rPr kumimoji="0" lang="en-US" altLang="en-US" sz="900" b="0" i="1" u="none" strike="noStrike" cap="none" normalizeH="0" baseline="0" dirty="0" bmk="_Toc3362381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Barratt via Motherboard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7587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chemeClr val="accent2"/>
                </a:solidFill>
              </a:rPr>
              <a:t>TABLE</a:t>
            </a:r>
            <a:endParaRPr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14EE27E-53F2-4DB2-9289-35E314C4D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18629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9697" name="Picture 363">
            <a:extLst>
              <a:ext uri="{FF2B5EF4-FFF2-40B4-BE49-F238E27FC236}">
                <a16:creationId xmlns:a16="http://schemas.microsoft.com/office/drawing/2014/main" id="{BC0765A5-4E7E-481C-B41B-E0DC53B5A1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24"/>
          <a:stretch>
            <a:fillRect/>
          </a:stretch>
        </p:blipFill>
        <p:spPr bwMode="auto">
          <a:xfrm>
            <a:off x="5857875" y="2320125"/>
            <a:ext cx="3105150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3EBC2C29-D4AA-473E-A27E-AB6CAFC67F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" y="43108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kumimoji="0" lang="en-US" altLang="en-US" sz="900" b="0" i="1" u="none" strike="noStrike" cap="none" normalizeH="0" baseline="0" dirty="0" bmk="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igure </a:t>
            </a:r>
            <a:r>
              <a:rPr kumimoji="0" lang="en-US" altLang="en-US" sz="900" b="0" i="1" u="none" strike="noStrike" cap="none" normalizeH="0" baseline="0" dirty="0" bmk="_Toc3362381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67 Wollongong's World's Women Online (WWWO) curators Melinda Rackham (left) and Louise Manner, with the Home Page of WWWO displayed on screen. Louis. Source: www.ouw.edu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9701" name="Picture 296">
            <a:extLst>
              <a:ext uri="{FF2B5EF4-FFF2-40B4-BE49-F238E27FC236}">
                <a16:creationId xmlns:a16="http://schemas.microsoft.com/office/drawing/2014/main" id="{3069CCC4-9DD2-48B3-AA69-DB2C013F9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" r="4762" b="6155"/>
          <a:stretch>
            <a:fillRect/>
          </a:stretch>
        </p:blipFill>
        <p:spPr bwMode="auto">
          <a:xfrm>
            <a:off x="180975" y="977100"/>
            <a:ext cx="2857500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0" name="Picture 295">
            <a:extLst>
              <a:ext uri="{FF2B5EF4-FFF2-40B4-BE49-F238E27FC236}">
                <a16:creationId xmlns:a16="http://schemas.microsoft.com/office/drawing/2014/main" id="{8970B772-BCEB-4C29-8DAF-4054B440A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977100"/>
            <a:ext cx="2314575" cy="177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251A31B3-9CEC-4F35-A8F1-63067A782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C5DAA200-51BD-4859-83F9-635B74508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288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2177DA26-0950-4026-B336-11063B7D7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063" y="2840024"/>
            <a:ext cx="603884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Screenshot of the main page (left) and search engine (right) of the website &lt;http://wwol.inre.asu.edu/artists.html</a:t>
            </a:r>
            <a: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46022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TRANSNATIONAL NETWORK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3799" name="Picture 361" descr="faces1">
            <a:extLst>
              <a:ext uri="{FF2B5EF4-FFF2-40B4-BE49-F238E27FC236}">
                <a16:creationId xmlns:a16="http://schemas.microsoft.com/office/drawing/2014/main" id="{B988CED7-68FE-4B0C-98F5-4512772DD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009241"/>
            <a:ext cx="28575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790240B-2946-4226-990D-DEF7CA61C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025" y="534002"/>
            <a:ext cx="1420582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Faces Settings 1996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F6FF37-8C5E-4A8B-BDE1-E7D1244AF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2909751"/>
            <a:ext cx="2905372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143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2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Face Settings, September 1996, dinner in Rotterdam, the Netherlands. Courtesy: Kathy Rae Huffman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1143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B5DCD6FA-056E-4D77-A96C-73929827E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025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3803" name="Picture 358">
            <a:extLst>
              <a:ext uri="{FF2B5EF4-FFF2-40B4-BE49-F238E27FC236}">
                <a16:creationId xmlns:a16="http://schemas.microsoft.com/office/drawing/2014/main" id="{D8985A3B-B9EA-42A7-B439-9F4DB1306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8" b="11057"/>
          <a:stretch>
            <a:fillRect/>
          </a:stretch>
        </p:blipFill>
        <p:spPr bwMode="auto">
          <a:xfrm>
            <a:off x="385763" y="3429000"/>
            <a:ext cx="29718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3">
            <a:extLst>
              <a:ext uri="{FF2B5EF4-FFF2-40B4-BE49-F238E27FC236}">
                <a16:creationId xmlns:a16="http://schemas.microsoft.com/office/drawing/2014/main" id="{9328CDF0-9746-448A-9564-E678AB949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292" y="4782221"/>
            <a:ext cx="2832827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2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Face Settings image. Courtesy: Kathy Rae Huffman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15">
            <a:extLst>
              <a:ext uri="{FF2B5EF4-FFF2-40B4-BE49-F238E27FC236}">
                <a16:creationId xmlns:a16="http://schemas.microsoft.com/office/drawing/2014/main" id="{5AD7B127-E01E-482C-A30F-BE8F5C37B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1522" y="964251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C81AE0E-4A3B-440E-B823-6E7EFB787161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1919" y="1026351"/>
            <a:ext cx="3560056" cy="25423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5" name="Rectangle 16">
            <a:extLst>
              <a:ext uri="{FF2B5EF4-FFF2-40B4-BE49-F238E27FC236}">
                <a16:creationId xmlns:a16="http://schemas.microsoft.com/office/drawing/2014/main" id="{5DB51883-8E02-49E7-AE74-9BEC36E8E9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96868" y="4032334"/>
            <a:ext cx="2543153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2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Composition of images from the office workshop and soup pint at Ars Electronica 1997.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739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4902200" y="-118282"/>
            <a:ext cx="3657418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KASSEL &amp; OLD BOYS NETWORK IN KASSEL BIENNAL 1997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D48D071-2EEE-4D79-8765-735E7CA62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375" y="12001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2769" name="Picture 354">
            <a:extLst>
              <a:ext uri="{FF2B5EF4-FFF2-40B4-BE49-F238E27FC236}">
                <a16:creationId xmlns:a16="http://schemas.microsoft.com/office/drawing/2014/main" id="{FDE64DAE-2F13-44DF-BF56-017983EA4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96"/>
          <a:stretch>
            <a:fillRect/>
          </a:stretch>
        </p:blipFill>
        <p:spPr bwMode="auto">
          <a:xfrm>
            <a:off x="874837" y="575482"/>
            <a:ext cx="28575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A4FC9F74-9BB6-4425-B389-0C5CE59E08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402" y="2528914"/>
            <a:ext cx="34603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2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Founders. Left to right: Kathy Rae Huffman, Diana McCarty, </a:t>
            </a:r>
            <a:r>
              <a:rPr kumimoji="0" lang="en-US" altLang="en-US" sz="900" b="0" i="1" u="none" strike="noStrike" cap="none" normalizeH="0" baseline="0" dirty="0" err="1" bmk="_Toc3362382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Valie</a:t>
            </a:r>
            <a:r>
              <a:rPr kumimoji="0" lang="en-US" altLang="en-US" sz="900" b="0" i="1" u="none" strike="noStrike" cap="none" normalizeH="0" baseline="0" dirty="0" bmk="_Toc3362382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Djordjevic, circa 1997. Austria. Source: </a:t>
            </a:r>
            <a:r>
              <a:rPr kumimoji="0" lang="en-US" altLang="en-US" sz="900" b="0" i="1" u="none" strike="noStrike" cap="none" normalizeH="0" baseline="0" dirty="0" err="1" bmk="_Toc33623828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Digicult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2773" name="Picture 348">
            <a:extLst>
              <a:ext uri="{FF2B5EF4-FFF2-40B4-BE49-F238E27FC236}">
                <a16:creationId xmlns:a16="http://schemas.microsoft.com/office/drawing/2014/main" id="{0D34B752-8A59-4F75-90CE-6E6F4D73A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0"/>
          <a:stretch>
            <a:fillRect/>
          </a:stretch>
        </p:blipFill>
        <p:spPr bwMode="auto">
          <a:xfrm>
            <a:off x="5696868" y="1018496"/>
            <a:ext cx="2732757" cy="190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2" name="Picture 347">
            <a:extLst>
              <a:ext uri="{FF2B5EF4-FFF2-40B4-BE49-F238E27FC236}">
                <a16:creationId xmlns:a16="http://schemas.microsoft.com/office/drawing/2014/main" id="{AEEFA111-99E2-4E59-8C86-BFF8C7190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525" y="3294260"/>
            <a:ext cx="280987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6">
            <a:extLst>
              <a:ext uri="{FF2B5EF4-FFF2-40B4-BE49-F238E27FC236}">
                <a16:creationId xmlns:a16="http://schemas.microsoft.com/office/drawing/2014/main" id="{08520476-DF83-4C73-8D62-0E7CDE2B8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BA719A3E-115B-4EA2-826C-03D402E4B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763" y="3769810"/>
            <a:ext cx="3643437" cy="815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3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Women artists at Hybrid Workspace in </a:t>
            </a:r>
            <a:r>
              <a:rPr kumimoji="0" lang="en-US" altLang="en-US" sz="900" b="0" i="1" u="none" strike="noStrike" cap="none" normalizeH="0" baseline="0" dirty="0" err="1" bmk="_Toc3362383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documenta</a:t>
            </a:r>
            <a:r>
              <a:rPr kumimoji="0" lang="en-US" altLang="en-US" sz="900" b="0" i="1" u="none" strike="noStrike" cap="none" normalizeH="0" baseline="0" dirty="0" bmk="_Toc33623834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X, Kassel, 1997. Courtesy: Kathy Rae Huffman.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6EDDEF2B-2A92-4277-8437-E4E90C484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645" y="4389668"/>
            <a:ext cx="462335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3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Participants in the First </a:t>
            </a:r>
            <a:r>
              <a:rPr kumimoji="0" lang="en-US" altLang="en-US" sz="900" b="0" i="1" u="none" strike="noStrike" cap="none" normalizeH="0" baseline="0" dirty="0" err="1" bmk="_Toc3362383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Cyberfeminist</a:t>
            </a:r>
            <a:r>
              <a:rPr kumimoji="0" lang="en-US" altLang="en-US" sz="900" b="0" i="1" u="none" strike="noStrike" cap="none" normalizeH="0" baseline="0" dirty="0" bmk="_Toc3362383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International after the dinner at Hybrid </a:t>
            </a:r>
            <a:r>
              <a:rPr kumimoji="0" lang="en-US" altLang="en-US" sz="900" b="0" i="1" u="none" strike="noStrike" cap="none" normalizeH="0" baseline="0" dirty="0" err="1" bmk="_Toc3362383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WorkSpace</a:t>
            </a:r>
            <a:r>
              <a:rPr kumimoji="0" lang="en-US" altLang="en-US" sz="900" b="0" i="1" u="none" strike="noStrike" cap="none" normalizeH="0" baseline="0" dirty="0" bmk="_Toc3362383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</a:t>
            </a:r>
            <a:r>
              <a:rPr kumimoji="0" lang="en-US" altLang="en-US" sz="900" b="0" i="1" u="none" strike="noStrike" cap="none" normalizeH="0" baseline="0" dirty="0" err="1" bmk="_Toc3362383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Documenta</a:t>
            </a:r>
            <a:r>
              <a:rPr kumimoji="0" lang="en-US" altLang="en-US" sz="900" b="0" i="1" u="none" strike="noStrike" cap="none" normalizeH="0" baseline="0" dirty="0" bmk="_Toc33623835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X, 1997. Courtesy: Kathy Rae Huffman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5252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chemeClr val="accent2"/>
                </a:solidFill>
              </a:rPr>
              <a:t>-</a:t>
            </a:r>
            <a:r>
              <a:rPr lang="en-US" dirty="0">
                <a:solidFill>
                  <a:schemeClr val="accent2"/>
                </a:solidFill>
              </a:rPr>
              <a:t>INNEN &amp; FRAUEN UND TECHNIK 1992-1996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1748" name="Picture 353">
            <a:extLst>
              <a:ext uri="{FF2B5EF4-FFF2-40B4-BE49-F238E27FC236}">
                <a16:creationId xmlns:a16="http://schemas.microsoft.com/office/drawing/2014/main" id="{8F975E22-7F7A-4371-95E9-634A128F5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19" y="631813"/>
            <a:ext cx="2714625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7" name="Picture 352">
            <a:extLst>
              <a:ext uri="{FF2B5EF4-FFF2-40B4-BE49-F238E27FC236}">
                <a16:creationId xmlns:a16="http://schemas.microsoft.com/office/drawing/2014/main" id="{B892D565-C1AC-40E5-8770-DB2B31762E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03" y="3054242"/>
            <a:ext cx="2533650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6" name="Picture 351">
            <a:extLst>
              <a:ext uri="{FF2B5EF4-FFF2-40B4-BE49-F238E27FC236}">
                <a16:creationId xmlns:a16="http://schemas.microsoft.com/office/drawing/2014/main" id="{569D48A3-445D-4340-B3EB-BF98F874C1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64764"/>
            <a:ext cx="3171825" cy="158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45" name="Picture 350">
            <a:extLst>
              <a:ext uri="{FF2B5EF4-FFF2-40B4-BE49-F238E27FC236}">
                <a16:creationId xmlns:a16="http://schemas.microsoft.com/office/drawing/2014/main" id="{E279460D-2FE9-4B4F-8990-06C02CDA9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769" y="924636"/>
            <a:ext cx="27813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9F85FC4-5BF2-407F-AA3A-318472585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9340862-CB4C-46A2-87F8-38C31625A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2320" y="2651113"/>
            <a:ext cx="317182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2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Members of the collective Frauen und Technik, 1992. Courtesy: Cornelia </a:t>
            </a:r>
            <a:r>
              <a:rPr kumimoji="0" lang="en-US" altLang="en-US" sz="900" b="0" i="1" u="none" strike="noStrike" cap="none" normalizeH="0" baseline="0" dirty="0" err="1" bmk="_Toc3362382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Sollfrank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35CD82-8807-4571-A8F7-4203FCEE5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875" y="4635669"/>
            <a:ext cx="2646878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3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pictures of -</a:t>
            </a:r>
            <a:r>
              <a:rPr kumimoji="0" lang="en-US" altLang="en-US" sz="900" b="0" i="1" u="none" strike="noStrike" cap="none" normalizeH="0" baseline="0" dirty="0" err="1" bmk="_Toc3362383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innen</a:t>
            </a:r>
            <a:r>
              <a:rPr kumimoji="0" lang="en-US" altLang="en-US" sz="900" b="0" i="1" u="none" strike="noStrike" cap="none" normalizeH="0" baseline="0" dirty="0" bmk="_Toc3362383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collective. From 1994 to 1996.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CA2EFE-C529-4A92-9E18-D93FE6732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6725" y="486389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kumimoji="0" lang="en-US" altLang="en-US" sz="900" b="0" i="1" u="none" strike="noStrike" cap="none" normalizeH="0" baseline="0" dirty="0" bmk="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igure </a:t>
            </a:r>
            <a:r>
              <a:rPr kumimoji="0" lang="en-US" altLang="en-US" sz="900" b="0" i="1" u="none" strike="noStrike" cap="none" normalizeH="0" baseline="0" dirty="0" bmk="_Toc3362383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79 pictures of -</a:t>
            </a:r>
            <a:r>
              <a:rPr kumimoji="0" lang="en-US" altLang="en-US" sz="900" b="0" i="1" u="none" strike="noStrike" cap="none" normalizeH="0" baseline="0" dirty="0" err="1" bmk="_Toc3362383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innen</a:t>
            </a:r>
            <a:r>
              <a:rPr kumimoji="0" lang="en-US" altLang="en-US" sz="900" b="0" i="1" u="none" strike="noStrike" cap="none" normalizeH="0" baseline="0" dirty="0" bmk="_Toc33623831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collective  From 1994 to 1996.</a:t>
            </a:r>
            <a:endParaRPr kumimoji="0" lang="en-US" altLang="en-US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4C6A6D-EAEE-48E5-AE00-59625BFA2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6309" y="2786534"/>
            <a:ext cx="3717684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3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picture of -</a:t>
            </a:r>
            <a:r>
              <a:rPr kumimoji="0" lang="en-US" altLang="en-US" sz="900" b="0" i="1" u="none" strike="noStrike" cap="none" normalizeH="0" baseline="0" dirty="0" err="1" bmk="_Toc3362383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innen</a:t>
            </a:r>
            <a:r>
              <a:rPr kumimoji="0" lang="en-US" altLang="en-US" sz="900" b="0" i="1" u="none" strike="noStrike" cap="none" normalizeH="0" baseline="0" dirty="0" bmk="_Toc33623832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collective, members in blue suit. From 1994 to 1996.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03223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dirty="0">
                <a:solidFill>
                  <a:schemeClr val="accent2"/>
                </a:solidFill>
              </a:rPr>
              <a:t>FACES: DE KASSEL </a:t>
            </a:r>
            <a:r>
              <a:rPr lang="en-US" dirty="0"/>
              <a:t>A HOY: https://www.faces-l.net/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0723" name="Picture 343">
            <a:extLst>
              <a:ext uri="{FF2B5EF4-FFF2-40B4-BE49-F238E27FC236}">
                <a16:creationId xmlns:a16="http://schemas.microsoft.com/office/drawing/2014/main" id="{CBAFCDAD-E499-45A8-A298-70A37D68D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63" y="975698"/>
            <a:ext cx="189547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2" name="Picture 342">
            <a:extLst>
              <a:ext uri="{FF2B5EF4-FFF2-40B4-BE49-F238E27FC236}">
                <a16:creationId xmlns:a16="http://schemas.microsoft.com/office/drawing/2014/main" id="{11877248-5152-4E5D-BBCA-D97D0A84C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933" y="1006777"/>
            <a:ext cx="169545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1" name="Picture 341">
            <a:extLst>
              <a:ext uri="{FF2B5EF4-FFF2-40B4-BE49-F238E27FC236}">
                <a16:creationId xmlns:a16="http://schemas.microsoft.com/office/drawing/2014/main" id="{A38CBEDF-694C-4AC2-BD38-51ACBA03C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918" y="1025381"/>
            <a:ext cx="1685925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BC098D22-E1F7-44E4-9E19-E2D5B9F04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CABB157-1EF5-4210-AA8B-5E3A89A6E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0521523-49D6-48A4-B761-48A2B1FC4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5BD36277-3803-46D2-B8E9-CDBE9CD6E8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264" y="2410535"/>
            <a:ext cx="3911600" cy="507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>
                <a:ln>
                  <a:noFill/>
                </a:ln>
                <a:solidFill>
                  <a:srgbClr val="44546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kumimoji="0" lang="en-US" altLang="en-US" sz="900" b="0" i="1" u="none" strike="noStrike" cap="none" normalizeH="0" baseline="0" dirty="0" bmk="">
                <a:ln>
                  <a:noFill/>
                </a:ln>
                <a:solidFill>
                  <a:srgbClr val="44546A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igure </a:t>
            </a:r>
            <a:r>
              <a:rPr kumimoji="0" lang="en-US" altLang="en-US" sz="900" b="0" i="1" u="none" strike="noStrike" cap="none" normalizeH="0" baseline="0" dirty="0" bmk="_Toc3362383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87 Participants in the First </a:t>
            </a:r>
            <a:r>
              <a:rPr kumimoji="0" lang="en-US" altLang="en-US" sz="900" b="0" i="1" u="none" strike="noStrike" cap="none" normalizeH="0" baseline="0" dirty="0" err="1" bmk="_Toc3362383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Cyberfeminist</a:t>
            </a:r>
            <a:r>
              <a:rPr kumimoji="0" lang="en-US" altLang="en-US" sz="900" b="0" i="1" u="none" strike="noStrike" cap="none" normalizeH="0" baseline="0" dirty="0" bmk="_Toc3362383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International socializing during the dinner at Hybrid </a:t>
            </a:r>
            <a:r>
              <a:rPr kumimoji="0" lang="en-US" altLang="en-US" sz="900" b="0" i="1" u="none" strike="noStrike" cap="none" normalizeH="0" baseline="0" dirty="0" err="1" bmk="_Toc3362383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WorkSpace</a:t>
            </a:r>
            <a:r>
              <a:rPr kumimoji="0" lang="en-US" altLang="en-US" sz="900" b="0" i="1" u="none" strike="noStrike" cap="none" normalizeH="0" baseline="0" dirty="0" bmk="_Toc3362383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at </a:t>
            </a:r>
            <a:r>
              <a:rPr kumimoji="0" lang="en-US" altLang="en-US" sz="900" b="0" i="1" u="none" strike="noStrike" cap="none" normalizeH="0" baseline="0" dirty="0" err="1" bmk="_Toc3362383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Documenta</a:t>
            </a:r>
            <a:r>
              <a:rPr kumimoji="0" lang="en-US" altLang="en-US" sz="900" b="0" i="1" u="none" strike="noStrike" cap="none" normalizeH="0" baseline="0" dirty="0" bmk="_Toc33623839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X, 1997. Source (left): www.rhizome.org; (middle and right) www.Faces-l.net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Picture 340">
            <a:extLst>
              <a:ext uri="{FF2B5EF4-FFF2-40B4-BE49-F238E27FC236}">
                <a16:creationId xmlns:a16="http://schemas.microsoft.com/office/drawing/2014/main" id="{692B92D3-B2C8-449C-AC11-4FB7E5EBA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786" y="3284408"/>
            <a:ext cx="18859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39">
            <a:extLst>
              <a:ext uri="{FF2B5EF4-FFF2-40B4-BE49-F238E27FC236}">
                <a16:creationId xmlns:a16="http://schemas.microsoft.com/office/drawing/2014/main" id="{F75D1D5B-1E9F-490C-8F14-1AE212618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465" y="3267076"/>
            <a:ext cx="1885950" cy="1552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3">
            <a:extLst>
              <a:ext uri="{FF2B5EF4-FFF2-40B4-BE49-F238E27FC236}">
                <a16:creationId xmlns:a16="http://schemas.microsoft.com/office/drawing/2014/main" id="{72C11ADD-5820-4DE8-ABA9-CE4EE66C7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8" y="3471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12C32E18-1B41-475B-982F-F6F339718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8" y="204449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5">
            <a:extLst>
              <a:ext uri="{FF2B5EF4-FFF2-40B4-BE49-F238E27FC236}">
                <a16:creationId xmlns:a16="http://schemas.microsoft.com/office/drawing/2014/main" id="{D8D4A590-78F2-497F-8F3B-4D4A30B158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1715" y="4126184"/>
            <a:ext cx="33054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1" u="none" strike="noStrike" cap="none" normalizeH="0" baseline="0" dirty="0" bmk="_Toc33623840">
                <a:ln>
                  <a:noFill/>
                </a:ln>
                <a:solidFill>
                  <a:srgbClr val="44546A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screenshots of the splash page, original site of Faces in 1998. Source: http://archive.Faces-l.net/en/Faceshtml.html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8248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FACES TODAY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C098D22-E1F7-44E4-9E19-E2D5B9F04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CABB157-1EF5-4210-AA8B-5E3A89A6E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0521523-49D6-48A4-B761-48A2B1FC4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4827" name="Picture 336">
            <a:extLst>
              <a:ext uri="{FF2B5EF4-FFF2-40B4-BE49-F238E27FC236}">
                <a16:creationId xmlns:a16="http://schemas.microsoft.com/office/drawing/2014/main" id="{61DC2028-FFD8-4231-AC51-996FB682C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4" t="23045"/>
          <a:stretch>
            <a:fillRect/>
          </a:stretch>
        </p:blipFill>
        <p:spPr bwMode="auto">
          <a:xfrm>
            <a:off x="1277336" y="469868"/>
            <a:ext cx="2709057" cy="189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6" name="Picture 335">
            <a:extLst>
              <a:ext uri="{FF2B5EF4-FFF2-40B4-BE49-F238E27FC236}">
                <a16:creationId xmlns:a16="http://schemas.microsoft.com/office/drawing/2014/main" id="{3E678CD4-317E-4430-8EB0-3C88E6B08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018" y="532400"/>
            <a:ext cx="2532181" cy="19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5" name="Picture 334">
            <a:extLst>
              <a:ext uri="{FF2B5EF4-FFF2-40B4-BE49-F238E27FC236}">
                <a16:creationId xmlns:a16="http://schemas.microsoft.com/office/drawing/2014/main" id="{96211DB0-A0C7-49C5-AC0C-B5A1F3D11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2" t="15332"/>
          <a:stretch>
            <a:fillRect/>
          </a:stretch>
        </p:blipFill>
        <p:spPr bwMode="auto">
          <a:xfrm>
            <a:off x="185739" y="2867803"/>
            <a:ext cx="273367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4" name="Picture 333">
            <a:extLst>
              <a:ext uri="{FF2B5EF4-FFF2-40B4-BE49-F238E27FC236}">
                <a16:creationId xmlns:a16="http://schemas.microsoft.com/office/drawing/2014/main" id="{CE4F3BB5-E28B-4615-8AEA-0D24FB682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557" y="2821767"/>
            <a:ext cx="3057525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3" name="Picture 332">
            <a:extLst>
              <a:ext uri="{FF2B5EF4-FFF2-40B4-BE49-F238E27FC236}">
                <a16:creationId xmlns:a16="http://schemas.microsoft.com/office/drawing/2014/main" id="{20CFCA4F-BEB7-4D74-9C3B-B5002D77F5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9" t="21881" r="15192"/>
          <a:stretch>
            <a:fillRect/>
          </a:stretch>
        </p:blipFill>
        <p:spPr bwMode="auto">
          <a:xfrm>
            <a:off x="6045082" y="2974975"/>
            <a:ext cx="28670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2">
            <a:extLst>
              <a:ext uri="{FF2B5EF4-FFF2-40B4-BE49-F238E27FC236}">
                <a16:creationId xmlns:a16="http://schemas.microsoft.com/office/drawing/2014/main" id="{A0469D40-BF0F-4536-BEC3-EB5FA4CAE3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0395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5"/>
          <p:cNvSpPr txBox="1">
            <a:spLocks noGrp="1"/>
          </p:cNvSpPr>
          <p:nvPr>
            <p:ph type="ctrTitle"/>
          </p:nvPr>
        </p:nvSpPr>
        <p:spPr>
          <a:xfrm>
            <a:off x="5068218" y="-118282"/>
            <a:ext cx="3491400" cy="915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accent2"/>
                </a:solidFill>
              </a:rPr>
              <a:t>Mapping: www.atenea.in/research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306" name="Google Shape;306;p25"/>
          <p:cNvCxnSpPr/>
          <p:nvPr/>
        </p:nvCxnSpPr>
        <p:spPr>
          <a:xfrm>
            <a:off x="7658100" y="832650"/>
            <a:ext cx="82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" name="Rectangle 2">
            <a:extLst>
              <a:ext uri="{FF2B5EF4-FFF2-40B4-BE49-F238E27FC236}">
                <a16:creationId xmlns:a16="http://schemas.microsoft.com/office/drawing/2014/main" id="{2E8D4D2F-4094-4DC6-8A2E-EE77F4D80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4868" y="696036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61354AB-4A90-4E13-BD5B-32F4AD285E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7309C9-0339-455D-845C-687706EF3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C098D22-E1F7-44E4-9E19-E2D5B9F04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5CABB157-1EF5-4210-AA8B-5E3A89A6E1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145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E0521523-49D6-48A4-B761-48A2B1FC4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971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72C11ADD-5820-4DE8-ABA9-CE4EE66C7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8" y="34717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4">
            <a:extLst>
              <a:ext uri="{FF2B5EF4-FFF2-40B4-BE49-F238E27FC236}">
                <a16:creationId xmlns:a16="http://schemas.microsoft.com/office/drawing/2014/main" id="{12C32E18-1B41-475B-982F-F6F339718B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9038" y="204449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0F70800-D353-469B-AF5F-0FC3D5A767F3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41" t="5371" r="3036" b="4522"/>
          <a:stretch/>
        </p:blipFill>
        <p:spPr bwMode="auto">
          <a:xfrm>
            <a:off x="648418" y="924636"/>
            <a:ext cx="7834982" cy="3818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158955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9"/>
          <p:cNvSpPr txBox="1">
            <a:spLocks noGrp="1"/>
          </p:cNvSpPr>
          <p:nvPr>
            <p:ph type="subTitle" idx="1"/>
          </p:nvPr>
        </p:nvSpPr>
        <p:spPr>
          <a:xfrm>
            <a:off x="831200" y="1552225"/>
            <a:ext cx="3220100" cy="178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s-ES" sz="1500" b="1" dirty="0">
                <a:solidFill>
                  <a:schemeClr val="lt1"/>
                </a:solidFill>
              </a:rPr>
              <a:t>ELENAROBLES@ZOHOMAIL.EU</a:t>
            </a:r>
            <a:endParaRPr sz="1500" b="1" dirty="0">
              <a:solidFill>
                <a:schemeClr val="lt1"/>
              </a:solidFill>
            </a:endParaRPr>
          </a:p>
        </p:txBody>
      </p:sp>
      <p:sp>
        <p:nvSpPr>
          <p:cNvPr id="404" name="Google Shape;404;p29"/>
          <p:cNvSpPr txBox="1">
            <a:spLocks noGrp="1"/>
          </p:cNvSpPr>
          <p:nvPr>
            <p:ph type="ctrTitle"/>
          </p:nvPr>
        </p:nvSpPr>
        <p:spPr>
          <a:xfrm>
            <a:off x="831200" y="-385500"/>
            <a:ext cx="3369300" cy="205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dirty="0">
                <a:solidFill>
                  <a:schemeClr val="accent2"/>
                </a:solidFill>
              </a:rPr>
              <a:t>G</a:t>
            </a:r>
            <a:r>
              <a:rPr lang="en-US" dirty="0">
                <a:solidFill>
                  <a:schemeClr val="accent2"/>
                </a:solidFill>
              </a:rPr>
              <a:t>RACIAS</a:t>
            </a:r>
            <a:endParaRPr dirty="0">
              <a:solidFill>
                <a:schemeClr val="accent2"/>
              </a:solidFill>
            </a:endParaRPr>
          </a:p>
        </p:txBody>
      </p:sp>
      <p:cxnSp>
        <p:nvCxnSpPr>
          <p:cNvPr id="411" name="Google Shape;411;p29"/>
          <p:cNvCxnSpPr/>
          <p:nvPr/>
        </p:nvCxnSpPr>
        <p:spPr>
          <a:xfrm>
            <a:off x="-267700" y="2787275"/>
            <a:ext cx="3375300" cy="0"/>
          </a:xfrm>
          <a:prstGeom prst="straightConnector1">
            <a:avLst/>
          </a:prstGeom>
          <a:noFill/>
          <a:ln w="28575" cap="flat" cmpd="sng">
            <a:solidFill>
              <a:schemeClr val="accent2"/>
            </a:solidFill>
            <a:prstDash val="dot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Art Thesi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CFD166"/>
      </a:accent1>
      <a:accent2>
        <a:srgbClr val="DD1163"/>
      </a:accent2>
      <a:accent3>
        <a:srgbClr val="A06F4B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1805</Words>
  <Application>Microsoft Office PowerPoint</Application>
  <PresentationFormat>On-screen Show (16:9)</PresentationFormat>
  <Paragraphs>138</Paragraphs>
  <Slides>36</Slides>
  <Notes>36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Times New Roman</vt:lpstr>
      <vt:lpstr>Antic</vt:lpstr>
      <vt:lpstr>Calibri Light</vt:lpstr>
      <vt:lpstr>Calibri</vt:lpstr>
      <vt:lpstr>Sanchez</vt:lpstr>
      <vt:lpstr>Fira Sans Extra Condensed Medium</vt:lpstr>
      <vt:lpstr>Art Thesis</vt:lpstr>
      <vt:lpstr>Iniciativas  de Mujeres en Arte y Tecnología</vt:lpstr>
      <vt:lpstr>MAPEO INTERNACIONAL</vt:lpstr>
      <vt:lpstr>RESULTADOS</vt:lpstr>
      <vt:lpstr>CONCEPCIONES HISTÓRICAS</vt:lpstr>
      <vt:lpstr>GRUPOS DE  MUJERES ARTISTAS ANTES DEL S.XX</vt:lpstr>
      <vt:lpstr>TABLE</vt:lpstr>
      <vt:lpstr>BIBLIPTECA POPULAR DE LA DONA, 1909</vt:lpstr>
      <vt:lpstr>PRIMERA EXPOSICIÓN INTERNACIONAL  THE WOMAN’S BUILDING, 1893</vt:lpstr>
      <vt:lpstr>ESPACIOS DE MUJERES ARTISTAS S.XX</vt:lpstr>
      <vt:lpstr>LIBRERÍAS FEMINISTAS</vt:lpstr>
      <vt:lpstr>ESPACIOS ALTERNATIVOS DE ARTE</vt:lpstr>
      <vt:lpstr>CURSOS DE ARTE FEMINISTA 1970s  FRESNO ART PROGRAM &amp; WOMANHOUSE </vt:lpstr>
      <vt:lpstr>FEMINIST STUDIO WORKSHOP &amp; THE WOMAN’S BUILDING 1973</vt:lpstr>
      <vt:lpstr>ESPACIOS DE MUJERES EN EUROPA</vt:lpstr>
      <vt:lpstr>GRUPOS Y ESPACIOS DE MUJERES ARTISTAS EN EUROPA EN LOS 70</vt:lpstr>
      <vt:lpstr>MUJERES EN LA HISTORIA DEL ARTE COMPUTACIONAL</vt:lpstr>
      <vt:lpstr>PRIMERAS MUJERES PROGRAMADORAS</vt:lpstr>
      <vt:lpstr>Caída mujeres en ciencias computacionales en los 1980s</vt:lpstr>
      <vt:lpstr>PRIMERAS MUJERES ARTISTAS COMPUTACIONALES</vt:lpstr>
      <vt:lpstr>TABLE</vt:lpstr>
      <vt:lpstr>TABLE</vt:lpstr>
      <vt:lpstr>CUATRO DÉCADAS DESPUÉS…</vt:lpstr>
      <vt:lpstr>MUJERES EN FLUXUS</vt:lpstr>
      <vt:lpstr>REDES DE MUJERES EN ARTE POSTAL </vt:lpstr>
      <vt:lpstr>PRIMERA EXPOSICIÓN COLECTIVA DE MUJERES</vt:lpstr>
      <vt:lpstr>TABLE</vt:lpstr>
      <vt:lpstr>PRIMER PROGRAMA EN FESTIVAL</vt:lpstr>
      <vt:lpstr>VSN - CIBERFEMINISMO</vt:lpstr>
      <vt:lpstr>TABLE</vt:lpstr>
      <vt:lpstr>TRANSNATIONAL NETWORK</vt:lpstr>
      <vt:lpstr>KASSEL &amp; OLD BOYS NETWORK IN KASSEL BIENNAL 1997</vt:lpstr>
      <vt:lpstr>-INNEN &amp; FRAUEN UND TECHNIK 1992-1996</vt:lpstr>
      <vt:lpstr>FACES: DE KASSEL A HOY: https://www.faces-l.net/</vt:lpstr>
      <vt:lpstr>FACES TODAY</vt:lpstr>
      <vt:lpstr>Mapping: www.atenea.in/research</vt:lpstr>
      <vt:lpstr>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THESIS </dc:title>
  <cp:lastModifiedBy>Amir Mohammed</cp:lastModifiedBy>
  <cp:revision>25</cp:revision>
  <dcterms:modified xsi:type="dcterms:W3CDTF">2020-11-27T11:26:54Z</dcterms:modified>
</cp:coreProperties>
</file>